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2.xml" ContentType="application/inkml+xml"/>
  <Override PartName="/ppt/ink/ink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419" r:id="rId2"/>
    <p:sldId id="421" r:id="rId3"/>
    <p:sldId id="449" r:id="rId4"/>
    <p:sldId id="427" r:id="rId5"/>
    <p:sldId id="428" r:id="rId6"/>
    <p:sldId id="402" r:id="rId7"/>
    <p:sldId id="448" r:id="rId8"/>
    <p:sldId id="450" r:id="rId9"/>
    <p:sldId id="451" r:id="rId10"/>
    <p:sldId id="416" r:id="rId11"/>
    <p:sldId id="430" r:id="rId12"/>
    <p:sldId id="418" r:id="rId13"/>
    <p:sldId id="431" r:id="rId14"/>
    <p:sldId id="432" r:id="rId15"/>
    <p:sldId id="446" r:id="rId16"/>
    <p:sldId id="433" r:id="rId17"/>
    <p:sldId id="434" r:id="rId18"/>
    <p:sldId id="435" r:id="rId19"/>
    <p:sldId id="436" r:id="rId20"/>
    <p:sldId id="447" r:id="rId21"/>
    <p:sldId id="438" r:id="rId22"/>
    <p:sldId id="437" r:id="rId23"/>
    <p:sldId id="439" r:id="rId24"/>
    <p:sldId id="44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ttram, Andrea G" initials="BAG" lastIdx="8" clrIdx="0">
    <p:extLst>
      <p:ext uri="{19B8F6BF-5375-455C-9EA6-DF929625EA0E}">
        <p15:presenceInfo xmlns:p15="http://schemas.microsoft.com/office/powerpoint/2012/main" userId="S::abuttram@nps.gov::fc1d86b6-1c50-4916-a3e7-f78bcca4a7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76702-589D-4874-A825-3538244D0FF0}" v="126" dt="2020-05-20T14:27:28.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99" autoAdjust="0"/>
    <p:restoredTop sz="86395" autoAdjust="0"/>
  </p:normalViewPr>
  <p:slideViewPr>
    <p:cSldViewPr snapToGrid="0">
      <p:cViewPr varScale="1">
        <p:scale>
          <a:sx n="94" d="100"/>
          <a:sy n="94" d="100"/>
        </p:scale>
        <p:origin x="108" y="20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6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31T10:29:30.706" idx="3">
    <p:pos x="10" y="10"/>
    <p:text>define topographers</p:text>
    <p:extLst>
      <p:ext uri="{C676402C-5697-4E1C-873F-D02D1690AC5C}">
        <p15:threadingInfo xmlns:p15="http://schemas.microsoft.com/office/powerpoint/2012/main" timeZoneBias="36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17:45:02.497"/>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105 229,'0'0,"0"0,0 0,0 0,0-4,-1-3,1 3,-1-4,2 4,-1 0,-1-4,1 4,-1 3,1 0,0 0,0 0,0-1,0 1,0 0,0 0,0 0,0 0,-1 0,1 0,0 0,-3-10,2 9,0-1,0 0,0 1,-1-1,1 1,-1 0,0-1,1 1,-1 0,-1 0,0-2,-5-2,-2-4,7 8,1 1,0-1,-2-1,-1 0,-1-2,2 2,1 1,0 0,1-1,-1 1,1-1,-2-1,3 2,0 0,0 0,0 0,-1-2,0-1,0-3,1 5,0 0,1 0,-1 1,1-3,0 4,0 0,0 1,-1-1,1 0,0 0,0 1,0 0,0-1,0 1,0 0,0-1,-1 1,1-1,1 1,-1 0,0-1,0 1,0-1,0-1,1 1,-1-2,1 1,-1 1,1-1,-1 0,1 1,-1 0,1 0,-1 0,1 0,0 0,-1 0,1 0,0 1,0-1,-1 0,1 0,0 1,0-1,0 1,0-1,0 1,0-1,0 1,0 0,0-1,0 1,1 0,-1-1,0 1,0 0,-1 0,1 0,0 0,0 0,0 0,0 0,1 1,0-1,0 1,0 0,0 0,0 0,-1 0,2 0,1 2,0 0,2 3,-2-2,0 1,0 0,1 1,-2-2,-1-1,0 0,0 0,1 1,0 1,-1-1,0-1,0 4,9 22,-1 5,-9-29,0-1,0 1,-1 0,1 0,-1 1,0-3,-1 3,1-3,-1 0,1 0,0-2,0-1,0 1,0-1,0 1,0 0,0-1,-1 1,1-1,0 1,0-1,0 1,0-1,0 1,0-1,0 0,0 0,0 0,0 1,0-1,0 0,0 0,0 0,0 0,0 0,0 0,0 0,0 0,0 0,-1 0,1 0,0 0,0 0,0 0,0 0,0 0,0 1,0-1,0 0,0 0,0 0,0 0,0 0,0 0,0 0,0 0,-1 0,1 0,0 0,0 0,0 0,0 0,0 0,0 0,0 0,0 0,0 0,0 0,0 0,0 0,0 0,-1 0,1 0,0-1,0 1,0 0,-2-2,0 0,0 0,-1-2,-5-8,6 9,-4-6,-2-9,-2 2,5 6,2 6,-2-6,-1-5,4 10,-2-3,-3-7,5 12,0 0,1 0,-3-1,-3-5,7 9,0 0,0 0,0 0,-1 0,1 0,0 0,0 0,0 0,0 0,0 0,0 0,0 0,0 0,0 0,0 0,0 0,0 0,0 0,0 0,0 0,0 0,0 0,0 0,0 0,0 0,0 0,0 0,0 0,0 0,0 0,0 0,0 0,0 0,0 0,0 0,0 0,0 0,0 0,0 0,0 0,0 0,0 0,0 0,0 0,-1 0,1 0,0 0,0 0,0 0,0 0,0 0,0 0,0 0,0 0,0 0,0 0,0 0,0 0,0 1,0-1,0 0,0 0,0 0,0 0,0 0,0 0,0 2,1-1,-1 1,1-1,-1 0,1 1,0 0,2 2,0 1,0-2,-2 0,11 14,-1 2,-4-7,7 8,-9-13,0 0,0 1,3 7,-7-12,0-1,-1-1,1 1,0 0,-1 0,1-1,-1 0,0-1,0 1,0-1,0 1,0 0,1 0,-1-1,0 0,0 1,0-1,0 0,0 1,0-1,0 0,0 1,1-1,-1 0,0 1,0-1,0 0,0 1,0-1,0 4,0-2,0-1,0 1,0-1,0 1,1 0,-1-1,0-1,0 1,0-1,0 0,1 1,-1-1,0 1,0-1,0 1,0-1,0 0,0 1,0-1,0 0,0 1,0-1,0 0,0 1,0-1,0 0,1 1,-1-1,0 0,0 0,0 0,0 1,0-1,0 0,0 0,0 0,0 0,0 1,0-1,0-2,0 2,0-1,0 0,0 0,0-1,0 1,0 0,-1-1,1 1,0 0,0 0,0 0,-1 0,1 0,0 0,0 0,0 0,0 0,0 0,0 0,0 0,0 0,-1 0,1 0,0 1,0-1,0 0,0 0,0 1,0-1,0 0,0 1,0-1,0 0,-1 1,-5-22,4 18,-1-5,-2-3,4 9,-1 0,1-1,-1 1,0 0,0 0,1 1,-1 1,1-1,-1 0,-16-18,8 6,6 10,-2-1,5 4,0 0,-1 0,1 0,-1 0,1 0,-1 0,1 0,0 1,0 0,0 0,1-1,-2 1,2 0,0 0,0 0,0 0,-1 0,1 0,0 0,0 0,0 0,-1 0,1 0,0 0,0 0,0 0,0 0,-1 0,1 0,0 1,0-1,0 0,0 0,0 0,-1 0,1 0,0 0,0 0,0 1,0-1,0 0,0 0,-1 0,1 1,0-1,0 1,0-1,0 1,0-1,0 1,0-1,0 1,0-1,1 5,0 0,0 1,1-1,0 0,0 0,0-1,2 4,0-2,0 0,1 1,1 2,-2-4,2 5,-2-6,1 4,-1-2,-1-3,0 3,0-1,-2-3,0-1,-1 1,1 0,0 0,-1-1,0 0,1 0,-1 1,0-1,0 0,1 0,-1 1,0-2,0 1,0-1,0 1,0-1,0 1,-1 0,1-1,0 0,0 0,0 0,0 0,0 0,0 0,0 0,0 0,0 0,0 0,0 0,0 0,0 0,0 0,0 0,0 1,0-1,0 0,0 0,0 0,0 0,-1 0,1 0,0 0,0 0,0 0,0 0,0 0,0 0,0 0,0 0,0 0,0 0,0 0,0 0,0 0,-1 0,1-1,0 1,0 0,0 0,0 0,-1 0,1 0,0 0,0-1,-1 1,-1-2,0 0,0 0,0-2,-4-3,-2-3,6 8,0 0,1-1,-1-1,-2-2,-3-6,-3-7,10 18,-9-15,3 4,2 5,-1-2,4 6,-1-1,1 1,0-1,-1-3,-1-5,2 6,0 4,1 0,-1 0,1 0,0 0,0 1,0 0,-1 0,1 0,0 0,0 0,-1 0,1 0,0-1,0 2,0-1,0 1,0 0,0-1,0 1,0 0,0-1,0 1,0 0,0-1,0 1,0 0,0 0,-1-1,1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0T12:03:22.886"/>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1515 133,'-17'0,"0"1,0 1,-1 0,1 1,1 1,-1 1,-6 2,8-2,-19 6,1 2,1 2,0 1,1 2,-8 6,0 0,-23 12,21-14,1 1,1 2,1 2,1 2,2 1,-19 22,-33 33,55-56,2 1,-4 7,-39 49,12-16,-37 57,-96 173,173-265,1 1,2 1,2 1,1 0,2 2,1-1,3 1,1 1,-1 17,1 14,2-34,2 1,1 0,3 0,1 0,4 25,-3-52,12 83,5-2,26 77,-28-125,2-2,2 0,2-1,27 36,-34-59,0-1,2 0,0-1,1 0,1-2,4 2,22 14,2-2,50 22,-80-42,55 23,1-4,77 19,-142-44,26 4,1-1,-1-2,1-1,0-2,0-2,10-2,41 1,-54 0,1-1,-1-1,0-2,13-5,130-41,-153 45,68-25,-1-4,-2-4,-2-3,63-45,-133 78,28-17,-1-1,-1-2,-2-3,11-12,13-21,-3-3,-3-3,-3-2,-3-3,-2-4,-33 47,-1-1,-1-1,-2 0,-2 0,-1-1,-2-1,-2 0,-1 0,-2 0,-1 0,-3 0,-3-25,-22-93,13 81,-4 0,-3 1,-3 2,-14-24,15 41,-3 1,-2 1,-3 1,-2 2,-2 1,-6-5,29 42,-17-23,-1 3,-1 0,-12-8,10 14,-1 1,-1 2,-25-14,44 29,-1 1,1 0,-1 1,0 0,-1 1,1 2,-1-1,0 2,0 0,-4 1,11 0,0 0,1 0,-1-1,1 0,-5-2,9 2,-1 0,0 0,-1 1,1 0,0 0,0 0,0 1,-1 0,1 1,0-1,0 1,-1 0,-1 1,-72 21,46-14,2 1,-1 1,1 2,1 1,-16 10,-72 57,4 4,4 6,3 5,-8 17,61-54,-37 50,39-43,34-39,1 1,1 1,1 0,2 1,1 1,-1 6,5-4,0 1,2 1,2 0,1 0,2 18,1-42,-2 34,3 0,1 0,3-1,1 1,2 0,3-1,1-1,2 0,13 30,-15-49,0-1,1 0,1 0,1-2,1 1,1-2,1 0,0-1,2-1,0 0,1-2,1 0,0-1,1-1,1-1,0-1,12 3,-14-7,1-2,-1-1,1-1,0 0,0-2,1 0,-1-2,0 0,0-2,0 0,0-1,0-2,0 0,-1-1,21-9,3-4,-1-2,0-3,-2-1,-1-1,-1-3,25-23,-26 21,-2-3,-1 0,-1-2,-2-2,24-37,-50 61,-1-1,-1 0,0-1,-1 1,0-1,-1 1,-1-3,-1 10,0-2,-1 0,0 0,-1 0,0 0,0 0,-1 0,-1 0,0-1,-9-51,11 51,0 1,-1 0,-1 0,0 0,0 0,-1 0,0 1,0-1,-1 1,-1 0,1 0,-1 1,-1 0,0 0,-6-6,1 4,1 0,-1 1,-1 0,1 0,-2 2,1-1,-1 2,0 0,0 1,-7-2,8 4,0 1,-1 0,1 1,-1 0,1 2,-1-1,1 1,-1 1,1 1,-1 0,1 0,0 1,1 1,-1 0,-2 2,-1 1,0 1,1 0,0 1,0 1,1 0,1 1,0 0,1 1,0 1,1 0,-3 5,4-4,1 1,1 0,1 1,0 0,1 0,0 1,2-1,0 1,1 0,1 1,0-1,2 0,0 0,1 1,1-1,1 7,0-12,0-1,1 1,0-1,1 0,0 0,0 0,2-1,-1 1,2-2,-1 1,2-1,-1 0,1 0,0-1,1-1,0 0,1 0,0-1,0 0,0 0,1-2,0 1,5 0,-1 0,0 0,1-2,0 0,0 0,0-2,1 0,-1-1,1-1,-1 0,0-1,1-2,-1 1,0-2,0 0,0-1,-1-1,0 0,0-1,0-1,-1-1,0 0,-1-1,0 0,8-9,24-24,-2-2,-2-2,-2-2,-3-1,12-23,-41 58,0-2,-1 1,-1-1,-1 0,0-1,-1 1,2-17,-2-17,-1-1,-3-5,-1 53,1 1,-1-1,-1 1,1 0,0-1,-1 1,0 0,1 0,-1 0,-1 0,1 0,0 0,-1 0,1 1,-1-1,0 1,0 0,0 0,0 0,0 0,0 1,0-1,-1 1,1 0,-1 0,1 0,-1 0,1 0,-1 1,0 0,1 0,-1 0,1 0,-1 0,-2 1,-29 17,0 1,-32 23,11-6,-298 198,299-192,41-30,-1 0,0-1,0-1,-1 0,-11 4,17-10,0 1,-1-2,0 1,0-1,0-1,0 0,0 0,0-2,-7 1,11-2,0 0,0 0,0 0,0-1,1 0,-1-1,1 1,0-1,0-1,0 1,0-1,0 0,1 0,-1-1,1 0,0 0,-4-5,1 0,0-1,1 0,0 0,0 0,2-1,-1 0,2 0,-1 0,2-1,-1 1,2-1,0 0,0 0,1 0,1 0,1-8,2-32,2 0,3 1,10-38,-11 58,21-90,5 1,6 1,5 3,30-53,-53 127,1 1,3 1,1 1,2 1,2 1,1 2,2 1,1 2,2 1,20-13,-21 21,1 1,0 2,2 2,1 1,0 2,1 2,1 1,0 2,1 2,19-1,2-1,-40 6,-1 1,1 1,22 1,-14 3,0 2,-1 1,0 2,0 1,7 3,38 15,31 16,-65-24,-1 3,-2 0,0 3,26 20,-14-1,-2 2,-1 2,-3 2,0 5,-20-20,-1 1,-2 1,-1 2,6 18,13 23,-15-28,-2 2,-3 0,-2 1,3 19,-2-7,-9-37,-1 0,-2 0,-1 1,-1 0,1 27,-4-36,0 0,2-1,5 17,-4-15,0 0,-2 0,1 10,-2 41,1-7,-2 0,-5 9,-8-8,9-50,1 0,0 0,1 0,0 12,1-10,-1 0,0 0,-2-1,-2 11,-5 19,1-7,-1-2,-2 1,-4 4,-5 13,6-17,-3 0,-1-1,-6 6,-13 24,24-43,-1-2,-2 0,-1 1,2-3,-35 40,-3-2,-40 32,38-45,-1-2,-47 25,84-56,-1-1,0-1,0-1,-1-1,-24 6,14-4,24-8,0 0,0 0,0-1,0 0,0-1,-9 0,13 0,-1 0,0 0,1 0,-1 1,1-1,-1 1,-3 2,4-1,-1-1,1 0,-1 0,0-1,1 0,-1 0,0 0,-2 0,-4-1,4 0,1 0,-1 0,0-1,1 0,-1 0,1 0,-1-2,7 3,0 0,0-1,0 1,0 0,0-1,1 1,-1-1,0 0,1 1,-1-1,0 1,1-1,-1 0,1 0,-1 1,1-1,-1 0,1 0,-1 0,1 0,0 1,-1-1,1 0,0-2,0 1,0 0,1 0,-1 0,0 0,1 0,0 0,-1 0,1 0,0 0,0 1,0-1,0 0,0 0,1 0,241-392,55-50,-176 254,-103 158,-1-1,-2-1,-1-1,3-14,-1 2,-10 31,-1 0,0 0,-1-1,-1 0,-1 1,0-2,-1-1,-1 15,-1 0,2-1,-1 1,0 0,1-1,0 1,0 0,1-1,-1 2,-1 1,1-1,-1 0,1 1,-1-1,0 0,0 0,0 0,-1 0,1 0,-1 0,1 0,-1 0,0 0,0 0,0 0,-1 0,1 0,-1 1,0-2,2 7,0-1,0 1,0 0,-1 0,0 0,1 0,-1 0,0 0,0 0,-1 0,1-1,-1 1,1 0,-1 0,0 0,-16 41,-35 88,-9 9,-71 118,30-64,77-150,-2-2,-1-1,-3-2,-1 0,-2-2,-21 17,-76 67,101-96,-45 33,-33 20,65-45,-41 23,40-34,-1-2,-44 14,14-5,-28 11,-2-3,-23 1,35-18,82-18,0 0,0-1,0 0,-1-1,-10 1,10-2,1 1,0 0,0 1,0 0,0 1,-2 1,2-1,0-1,-1 0,0 0,1-1,-1 0,0-1,1-1,-1 0,0 0,1-1,-1-1,1 0,0 0,-10-5,11 6,0 0,0 1,0 0,-1 1,1 0,-3 0,5 1,0-1,-1 0,1 0,0-1,-1 0,1-1,0 1,0-2,-1 0,-9-3,1 0,-1 2,0 0,-9-1,-31-6,-12-12,45 13,0-1,1-1,1-1,0-1,1-1,1-2,0 0,1 0,1-2,0-1,-1-7,1-1,1-1,1 0,2-1,1-1,-4-14,-3-17,2-1,-8-56,13 44,-3-59,16 107,-1-3,-1 1,-1-1,-1 1,0 2,1 0,2 0,0 0,2 0,1 0,2-1,0 1,3-4,13-59,25-66,-22 82,9-14,3 0,29-49,12-28,-37 78,5 2,3 2,3 2,27-30,-61 90,5-8,2 2,0 0,2 1,1 0,1 1,2 1,0 2,1 0,1 2,9-3,-13 8,-13 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0T12:03:39.529"/>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1750 0,'0'0,"0"0,0 0,0 0,-3 76,-8 37,4-42,1 63,8-67,0 0,-6 61,-9-60,9-52,1 0,0 0,1 0,0 15,3-14,-1 0,-1 0,0-1,-1 1,-1-1,-1 1,-1 1,-41 163,30-137,-2 0,-1-2,-2 0,-2-2,-2 0,-2-1,-1-2,-1-1,-3-2,-10 9,-15 11,-68 60,-57 42,123-106,28-22,-2-2,-28 17,-22 13,-19 20,32-24,22-15,2 3,1 1,2 2,3 2,-15 21,33-33,1 0,2 1,1 0,-11 34,-1 13,-11 56,27-91,3 1,2 0,2 1,-1 34,8-71,-2 1,1-1,-2-1,-2 9,3-13,0 0,1 1,-1-1,1 1,0-1,1 1,-1-1,1 1,1 0,-1-1,1 1,0-1,2 4,6 20,-1 1,1 11,-3-15,0 0,2-1,6 15,-7-25,1 1,1-1,1-1,0 0,1 0,0-1,1 0,1-1,0-1,1 0,0 0,1-2,0 0,1 0,0-2,0 0,1 0,0-2,0 0,1-1,2 0,8 0,-14-2,-1-1,1 0,0 0,0-2,-1 1,1-2,0 0,10-2,9-6,0 0,-1-2,-1-1,1-2,-2-1,0-2,18-13,16-16,-2-2,43-45,-28 15,-4-3,-3-4,2-10,-21 30,-12 16,-1-3,-3-1,4-12,10-24,-15 30,-3-1,15-44,124-383,2-94,-152 503,-4 0,-3-1,-3-1,-4 0,-4-31,-4 58,-9-41,5 43,1 1,3-4,2 45,-1 0,-1 0,1 1,-2-1,1 0,-2-2,1 3,1 0,-1 0,2-1,-1 1,1-1,0 0,1 0,0 8,0 0,0 0,-1 0,1 0,0 0,0 0,-1 0,1 0,-1-1,1 1,-1 1,0-1,1 0,-1 0,0 0,1 0,-1 0,0 0,0 1,0-1,0 0,0 1,0-1,0 1,0-1,0 1,0-1,0 1,0 0,0 0,0-1,-1 1,1 0,0 0,0 0,0 0,0 0,0 1,-1-1,1 0,0 0,0 1,0-1,0 0,0 1,0 0,0-1,0 1,0-1,0 1,-36 35,1 2,3 1,-15 23,-85 135,99-145,-59 104,-54 129,-4-6,66-124,31-59,-27 70,-33 77,69-150,-13 33,-60 117,89-191,-3-1,-1-2,-23 25,-71 72,127-146,0 1,0-1,0 1,-1-1,1 1,0-1,-1 0,1 1,0-1,0 0,-1 1,1-1,-1 0,1 1,0-1,-1 0,1 0,-1 1,1-1,-1 0,1 0,0 0,-1 0,1 1,-1-1,1 0,-1 0,1 0,-1 0,1 0,-1 0,1 0,-1-1,1 1,-1 0,1 0,-1 0,1 0,0-1,-1 1,1 0,-1 0,1-1,0 1,-1 0,1-1,-1 1,1 0,0-1,0 1,-1 0,1-1,-1-1,1 1,-1-1,0 0,1 1,-1-1,1 0,0 0,0 0,0 0,0 1,0-1,0 0,0-1,6-21,1 0,1 0,1 1,1 1,1-1,7-8,27-41,14-14,-25 37,-6 9,175-257,-10-16,-76 114,115-147,-145 228,-5-4,-6-3,59-134,-115 216,-7 16,-1-1,-1 0,2-11,-3 5,-6 24,-1 0,0-1,-1 1,0 0,-1-1,0-9,0 14,-1 0,1 1,1-1,-1 1,1 0,-1-1,2 1,-1 0,1-1,-1 0,0 0,0 0,-1 0,1 0,-1 0,-1-2,-2-62,0 47,2-1,0 1,1-1,2-2,10-17,-10 36,-1-1,0 1,0-1,0 0,-1 0,0 0,0-4,-2 7,1-1,0 1,1 0,-1-1,1 1,0-1,0 1,1 0,0 0,-1-1,2 1,-1 1,1-1,0-1,-2 3,1 1,-1-1,0 0,0 1,0-1,-1 0,1 0,-1 0,0 0,1-2,-4 29,3-17,1 12,-1 1,-2-1,1 0,-2 0,-1 0,-3 11,3-14,1 0,0 0,2 0,-1 1,2-1,1 6,-1-6,0 0,-1 0,0 0,-1 0,-1 0,-4 12,4-17,0-1,2 1,-1 0,1 0,0 10,1-11,0 1,-1 0,-1-1,0 1,0 0,-1 0,-111 358,93-309,-29 85,-31 53,56-144,0 3,-3-1,-3-1,-4 1,3-6,13-20,-1-2,-1 0,-21 21,-246 275,93-97,132-159,-27 20,68-68,-2-1,0-1,-1-1,-1-1,0-1,-7 1,20-10,-1 0,0-2,0 1,0-1,-7 0,18-3,0-1,0 1,0-1,0 0,0 0,0 0,0 0,0-1,0 1,0-1,0 0,0 1,0-2,1 1,-1 0,0 0,1-1,-1 1,1-1,-1 0,1 0,0 0,-1 0,1 0,0 0,1-1,-1 1,0-1,1 1,-2-3,1-2,0-1,0 0,0 0,1 0,0 0,1 0,0 0,0 0,1-1,10-75,9-3,4 2,5 0,2 2,5 1,2 1,28-37,-3 9,6-12,6 3,24-24,-32 52,53-63,-56 73,30-53,-29 39,-27 36,17-36,-5 7,-35 61,-2-1,0 0,-2-1,1-7,-6 16,1-1,-2 1,0-1,-1 0,-1 0,-1-5,-1 4,0 12,0 0,-1 1,-1-1,1 1,-1-1,-2-6,3 14,-1 0,1 1,-1-1,1 0,-1 0,1 0,-1 0,0 0,1 1,-1-1,0 0,0 1,0-1,0 0,0 1,1-1,-1 1,0 0,0-1,0 1,0 0,0-1,0 1,0 0,-1 0,1 0,0 0,0 0,0 0,0 0,0 0,0 0,0 1,0-1,0 0,0 1,0-1,0 1,0-1,-4 2,0 1,1-1,-1 0,1 1,0 0,0 0,-3 3,-25 27,2 2,-2 5,-17 20,-47 57,-38 42,104-122,1 2,2 1,-19 38,-15 23,-52 88,-56 137,165-318,-153 284,62-104,27-65,-6 26,48-93,3 1,3 1,1 4,-14 59,-17 78,28-104,13-63,1 0,2 0,1 1,1 7,3-24,-1-1,-1 1,-4 12,3-13,1-1,0 1,1 0,1 12,1-15,0-6,1-1,-1 0,0 1,-1-1,1 1,-1-1,0 0,-1 1,1-1,-1 0,0 0,0 0,-2 3,-1-1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79D108-E29F-43EA-B5D1-32E8934B7087}" type="datetimeFigureOut">
              <a:rPr lang="en-US" smtClean="0"/>
              <a:t>4/15/2022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242DF-C5DC-4AF0-A571-2FB9EF1E9E4F}" type="slidenum">
              <a:rPr lang="en-US" smtClean="0"/>
              <a:t>‹#›</a:t>
            </a:fld>
            <a:endParaRPr lang="en-US"/>
          </a:p>
        </p:txBody>
      </p:sp>
    </p:spTree>
    <p:extLst>
      <p:ext uri="{BB962C8B-B14F-4D97-AF65-F5344CB8AC3E}">
        <p14:creationId xmlns:p14="http://schemas.microsoft.com/office/powerpoint/2010/main" val="2155460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world the terrain--or shape of the land--looks very different. There are many National Park Service sites throughout the nation, many protected because of their terrain and what lies within. One of those sites is Zion National Park, located in southwestern Utah. This park is an excellent example of beautiful landscapes and extreme topography.</a:t>
            </a:r>
          </a:p>
        </p:txBody>
      </p:sp>
      <p:sp>
        <p:nvSpPr>
          <p:cNvPr id="4" name="Slide Number Placeholder 3"/>
          <p:cNvSpPr>
            <a:spLocks noGrp="1"/>
          </p:cNvSpPr>
          <p:nvPr>
            <p:ph type="sldNum" sz="quarter" idx="5"/>
          </p:nvPr>
        </p:nvSpPr>
        <p:spPr/>
        <p:txBody>
          <a:bodyPr/>
          <a:lstStyle/>
          <a:p>
            <a:fld id="{50BC5E27-03A7-40C7-9F6E-ED238D6511EF}" type="slidenum">
              <a:rPr lang="en-US" smtClean="0"/>
              <a:t>1</a:t>
            </a:fld>
            <a:endParaRPr lang="en-US"/>
          </a:p>
        </p:txBody>
      </p:sp>
    </p:spTree>
    <p:extLst>
      <p:ext uri="{BB962C8B-B14F-4D97-AF65-F5344CB8AC3E}">
        <p14:creationId xmlns:p14="http://schemas.microsoft.com/office/powerpoint/2010/main" val="1553279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a topographic map? No, this map of Zion is </a:t>
            </a:r>
            <a:r>
              <a:rPr lang="en-US" u="sng" dirty="0"/>
              <a:t>not a topographic map </a:t>
            </a:r>
            <a:r>
              <a:rPr lang="en-US" dirty="0"/>
              <a:t>as there are no contour lines. However, we can use it to locate a unique land feature in Zion. Find the circled area on the map. This is the location of Crater Hill, an inactive </a:t>
            </a:r>
            <a:r>
              <a:rPr lang="en-US" b="1" dirty="0"/>
              <a:t>cinder cone </a:t>
            </a:r>
            <a:r>
              <a:rPr lang="en-US" dirty="0"/>
              <a:t>volcano. Although Zion is most famous for its soaring sandstone cliffs, we also find evidence of volcanic activity and rocks. In this southwest corner of Zion National Park there are a number of other cinder cones. This area of ancient volcanic activity is called the </a:t>
            </a:r>
            <a:r>
              <a:rPr lang="en-US" dirty="0" err="1"/>
              <a:t>Kolob</a:t>
            </a:r>
            <a:r>
              <a:rPr lang="en-US" dirty="0"/>
              <a:t> Volcanic Field by geologists. Why has there been so much volcanic activity in this one area? Geologists say it is because the crust in this location has many fractures. These fractures allow magma to rise up and reach the surface of the earth more easily. </a:t>
            </a:r>
          </a:p>
        </p:txBody>
      </p:sp>
      <p:sp>
        <p:nvSpPr>
          <p:cNvPr id="4" name="Slide Number Placeholder 3"/>
          <p:cNvSpPr>
            <a:spLocks noGrp="1"/>
          </p:cNvSpPr>
          <p:nvPr>
            <p:ph type="sldNum" sz="quarter" idx="5"/>
          </p:nvPr>
        </p:nvSpPr>
        <p:spPr/>
        <p:txBody>
          <a:bodyPr/>
          <a:lstStyle/>
          <a:p>
            <a:fld id="{50BC5E27-03A7-40C7-9F6E-ED238D6511EF}" type="slidenum">
              <a:rPr lang="en-US" smtClean="0"/>
              <a:t>10</a:t>
            </a:fld>
            <a:endParaRPr lang="en-US"/>
          </a:p>
        </p:txBody>
      </p:sp>
    </p:spTree>
    <p:extLst>
      <p:ext uri="{BB962C8B-B14F-4D97-AF65-F5344CB8AC3E}">
        <p14:creationId xmlns:p14="http://schemas.microsoft.com/office/powerpoint/2010/main" val="443118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 photograph of Crater Hill that you just found on the map. This volcano erupted approximately 120,000 years ago. When hot lava erupted high into the air, these “drops” of lava encountered cool air, they became small hole-filled rocks called cinders. The cinders (igneous rock) fell down to the ground and collected around the vent (hole). The collection of cinders around the volcanic vent formed a cone or hill like you see in this photograph. That’s why these types of volcanoes are called cinder cones! They’re literally a cone made from cinders.</a:t>
            </a:r>
            <a:endParaRPr lang="en-US" dirty="0"/>
          </a:p>
          <a:p>
            <a:endParaRPr lang="en-US" dirty="0"/>
          </a:p>
          <a:p>
            <a:r>
              <a:rPr lang="en-US" dirty="0"/>
              <a:t>Now, let’s look at a topographic map of Crater Hill.</a:t>
            </a:r>
          </a:p>
        </p:txBody>
      </p:sp>
      <p:sp>
        <p:nvSpPr>
          <p:cNvPr id="4" name="Slide Number Placeholder 3"/>
          <p:cNvSpPr>
            <a:spLocks noGrp="1"/>
          </p:cNvSpPr>
          <p:nvPr>
            <p:ph type="sldNum" sz="quarter" idx="5"/>
          </p:nvPr>
        </p:nvSpPr>
        <p:spPr/>
        <p:txBody>
          <a:bodyPr/>
          <a:lstStyle/>
          <a:p>
            <a:fld id="{6E5242DF-C5DC-4AF0-A571-2FB9EF1E9E4F}" type="slidenum">
              <a:rPr lang="en-US" smtClean="0"/>
              <a:t>11</a:t>
            </a:fld>
            <a:endParaRPr lang="en-US"/>
          </a:p>
        </p:txBody>
      </p:sp>
    </p:spTree>
    <p:extLst>
      <p:ext uri="{BB962C8B-B14F-4D97-AF65-F5344CB8AC3E}">
        <p14:creationId xmlns:p14="http://schemas.microsoft.com/office/powerpoint/2010/main" val="517437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us a topographic map of Crater Hill! Remember, it represents what the area would look like if you were flying above and looking down.</a:t>
            </a:r>
          </a:p>
          <a:p>
            <a:endParaRPr lang="en-US" dirty="0"/>
          </a:p>
          <a:p>
            <a:r>
              <a:rPr lang="en-US" dirty="0"/>
              <a:t>Like other map types, it shows us borders, latitude, and longitude. However, the added contour lines will  help us know more about what Crater Hill actually looks like without having a photograph. Find the darker contour line with 5000 on it. What do you think this line tells the map reader?</a:t>
            </a:r>
          </a:p>
        </p:txBody>
      </p:sp>
      <p:sp>
        <p:nvSpPr>
          <p:cNvPr id="4" name="Slide Number Placeholder 3"/>
          <p:cNvSpPr>
            <a:spLocks noGrp="1"/>
          </p:cNvSpPr>
          <p:nvPr>
            <p:ph type="sldNum" sz="quarter" idx="5"/>
          </p:nvPr>
        </p:nvSpPr>
        <p:spPr/>
        <p:txBody>
          <a:bodyPr/>
          <a:lstStyle/>
          <a:p>
            <a:fld id="{50BC5E27-03A7-40C7-9F6E-ED238D6511EF}" type="slidenum">
              <a:rPr lang="en-US" smtClean="0"/>
              <a:t>12</a:t>
            </a:fld>
            <a:endParaRPr lang="en-US"/>
          </a:p>
        </p:txBody>
      </p:sp>
    </p:spTree>
    <p:extLst>
      <p:ext uri="{BB962C8B-B14F-4D97-AF65-F5344CB8AC3E}">
        <p14:creationId xmlns:p14="http://schemas.microsoft.com/office/powerpoint/2010/main" val="396600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darker contour line and others like it are called </a:t>
            </a:r>
            <a:r>
              <a:rPr lang="en-US" b="1" dirty="0"/>
              <a:t>index contour lines</a:t>
            </a:r>
            <a:r>
              <a:rPr lang="en-US" dirty="0"/>
              <a:t>.  As you can see, they are labeled and show Crater Hill’s elevation in feet above sea level at that spot.  </a:t>
            </a:r>
          </a:p>
          <a:p>
            <a:endParaRPr lang="en-US" dirty="0"/>
          </a:p>
          <a:p>
            <a:r>
              <a:rPr lang="en-US" dirty="0"/>
              <a:t>What if we want to know the height of the other contour lines that are not bold and do not have an elevation listed? Take a minute to study the contour lines here. Do you see a pattern?</a:t>
            </a:r>
          </a:p>
        </p:txBody>
      </p:sp>
      <p:sp>
        <p:nvSpPr>
          <p:cNvPr id="4" name="Slide Number Placeholder 3"/>
          <p:cNvSpPr>
            <a:spLocks noGrp="1"/>
          </p:cNvSpPr>
          <p:nvPr>
            <p:ph type="sldNum" sz="quarter" idx="5"/>
          </p:nvPr>
        </p:nvSpPr>
        <p:spPr/>
        <p:txBody>
          <a:bodyPr/>
          <a:lstStyle/>
          <a:p>
            <a:fld id="{6E5242DF-C5DC-4AF0-A571-2FB9EF1E9E4F}" type="slidenum">
              <a:rPr lang="en-US" smtClean="0"/>
              <a:t>13</a:t>
            </a:fld>
            <a:endParaRPr lang="en-US"/>
          </a:p>
        </p:txBody>
      </p:sp>
    </p:spTree>
    <p:extLst>
      <p:ext uri="{BB962C8B-B14F-4D97-AF65-F5344CB8AC3E}">
        <p14:creationId xmlns:p14="http://schemas.microsoft.com/office/powerpoint/2010/main" val="384016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Let’s practice using this map with a scenario:</a:t>
            </a:r>
          </a:p>
          <a:p>
            <a:pPr marL="171450" indent="-171450">
              <a:buFont typeface="Arial" panose="020B0604020202020204" pitchFamily="34" charset="0"/>
              <a:buChar char="•"/>
            </a:pPr>
            <a:r>
              <a:rPr lang="en-US" dirty="0">
                <a:solidFill>
                  <a:schemeClr val="bg1"/>
                </a:solidFill>
              </a:rPr>
              <a:t>You are standing on point A and will walk to point B. How much elevation will you lose walking there?</a:t>
            </a:r>
          </a:p>
          <a:p>
            <a:pPr marL="171450" indent="-171450">
              <a:buFont typeface="Arial" panose="020B0604020202020204" pitchFamily="34" charset="0"/>
              <a:buChar char="•"/>
            </a:pPr>
            <a:r>
              <a:rPr lang="en-US" dirty="0">
                <a:solidFill>
                  <a:schemeClr val="bg1"/>
                </a:solidFill>
              </a:rPr>
              <a:t>Point A is on a dark index contour line that is at an elevation of 5000 ft. </a:t>
            </a:r>
          </a:p>
          <a:p>
            <a:pPr marL="171450" indent="-171450">
              <a:buFont typeface="Arial" panose="020B0604020202020204" pitchFamily="34" charset="0"/>
              <a:buChar char="•"/>
            </a:pPr>
            <a:r>
              <a:rPr lang="en-US" dirty="0">
                <a:solidFill>
                  <a:schemeClr val="bg1"/>
                </a:solidFill>
              </a:rPr>
              <a:t>Point B is on a dark index contour line that is labeled 4800 ft.</a:t>
            </a:r>
          </a:p>
          <a:p>
            <a:pPr marL="171450" indent="-171450">
              <a:buFont typeface="Arial" panose="020B0604020202020204" pitchFamily="34" charset="0"/>
              <a:buChar char="•"/>
            </a:pPr>
            <a:r>
              <a:rPr lang="en-US" dirty="0">
                <a:solidFill>
                  <a:schemeClr val="bg1"/>
                </a:solidFill>
              </a:rPr>
              <a:t>Simply subtract the elevation of your ending point (B) from your starting elevation at point A. 5000 feet – 4800 feet = 200 feet elevation loss</a:t>
            </a:r>
          </a:p>
          <a:p>
            <a:pPr marL="171450" indent="-171450">
              <a:buFont typeface="Arial" panose="020B0604020202020204" pitchFamily="34" charset="0"/>
              <a:buChar char="•"/>
            </a:pPr>
            <a:r>
              <a:rPr lang="en-US" dirty="0">
                <a:solidFill>
                  <a:schemeClr val="bg1"/>
                </a:solidFill>
              </a:rPr>
              <a:t>Are you walking uphill or downhill? downhill</a:t>
            </a:r>
          </a:p>
          <a:p>
            <a:endParaRPr lang="en-US" dirty="0">
              <a:solidFill>
                <a:schemeClr val="bg1"/>
              </a:solidFill>
            </a:endParaRPr>
          </a:p>
        </p:txBody>
      </p:sp>
      <p:sp>
        <p:nvSpPr>
          <p:cNvPr id="4" name="Slide Number Placeholder 3"/>
          <p:cNvSpPr>
            <a:spLocks noGrp="1"/>
          </p:cNvSpPr>
          <p:nvPr>
            <p:ph type="sldNum" sz="quarter" idx="5"/>
          </p:nvPr>
        </p:nvSpPr>
        <p:spPr/>
        <p:txBody>
          <a:bodyPr/>
          <a:lstStyle/>
          <a:p>
            <a:fld id="{6E5242DF-C5DC-4AF0-A571-2FB9EF1E9E4F}" type="slidenum">
              <a:rPr lang="en-US" smtClean="0"/>
              <a:t>14</a:t>
            </a:fld>
            <a:endParaRPr lang="en-US"/>
          </a:p>
        </p:txBody>
      </p:sp>
    </p:spTree>
    <p:extLst>
      <p:ext uri="{BB962C8B-B14F-4D97-AF65-F5344CB8AC3E}">
        <p14:creationId xmlns:p14="http://schemas.microsoft.com/office/powerpoint/2010/main" val="606993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Now that you have finished walking from point A to B and look at the map again, you are curious about the smaller contour lines you crossed over. Point at the numbers 1-5 on this map. There are five lines between point A and B. What is the elevation difference between each of these contour lines?</a:t>
            </a:r>
          </a:p>
          <a:p>
            <a:r>
              <a:rPr lang="en-US" dirty="0">
                <a:solidFill>
                  <a:schemeClr val="bg1"/>
                </a:solidFill>
              </a:rPr>
              <a:t>If our index contour lines are labeled, we can do math to know the distance of the others.  </a:t>
            </a:r>
          </a:p>
          <a:p>
            <a:endParaRPr lang="en-US" dirty="0">
              <a:solidFill>
                <a:schemeClr val="bg1"/>
              </a:solidFill>
            </a:endParaRPr>
          </a:p>
          <a:p>
            <a:r>
              <a:rPr lang="en-US" dirty="0">
                <a:solidFill>
                  <a:schemeClr val="bg1"/>
                </a:solidFill>
              </a:rPr>
              <a:t>To find the elevation difference between each contour line on this map:</a:t>
            </a:r>
          </a:p>
          <a:p>
            <a:pPr marL="171450" indent="-171450">
              <a:buFont typeface="Arial" panose="020B0604020202020204" pitchFamily="34" charset="0"/>
              <a:buChar char="•"/>
            </a:pPr>
            <a:r>
              <a:rPr lang="en-US" dirty="0">
                <a:solidFill>
                  <a:schemeClr val="bg1"/>
                </a:solidFill>
              </a:rPr>
              <a:t>Calculate the elevation difference between the index contour lines A and B as you did before. We answered 200 ft of elevation loss.</a:t>
            </a:r>
          </a:p>
          <a:p>
            <a:pPr marL="171450" indent="-171450">
              <a:buFont typeface="Arial" panose="020B0604020202020204" pitchFamily="34" charset="0"/>
              <a:buChar char="•"/>
            </a:pPr>
            <a:r>
              <a:rPr lang="en-US" dirty="0">
                <a:solidFill>
                  <a:schemeClr val="bg1"/>
                </a:solidFill>
              </a:rPr>
              <a:t>Divide 200 ft by the number of lines found between point A and B, which is five.  200 ft / 5 lines = 40 ft</a:t>
            </a:r>
          </a:p>
          <a:p>
            <a:pPr marL="171450" indent="-171450">
              <a:buFont typeface="Arial" panose="020B0604020202020204" pitchFamily="34" charset="0"/>
              <a:buChar char="•"/>
            </a:pPr>
            <a:r>
              <a:rPr lang="en-US" dirty="0">
                <a:solidFill>
                  <a:schemeClr val="bg1"/>
                </a:solidFill>
              </a:rPr>
              <a:t>There’s your answer! Each line on this contour map of Crater Hill represents 40 ft in elevation</a:t>
            </a:r>
          </a:p>
          <a:p>
            <a:pPr marL="171450" indent="-171450">
              <a:buFont typeface="Arial" panose="020B0604020202020204" pitchFamily="34" charset="0"/>
              <a:buChar char="•"/>
            </a:pPr>
            <a:r>
              <a:rPr lang="en-US" dirty="0">
                <a:solidFill>
                  <a:schemeClr val="bg1"/>
                </a:solidFill>
              </a:rPr>
              <a:t>This is called the </a:t>
            </a:r>
            <a:r>
              <a:rPr lang="en-US" b="1" dirty="0">
                <a:solidFill>
                  <a:schemeClr val="bg1"/>
                </a:solidFill>
              </a:rPr>
              <a:t>contour interval.</a:t>
            </a:r>
          </a:p>
          <a:p>
            <a:endParaRPr lang="en-US" dirty="0">
              <a:solidFill>
                <a:schemeClr val="bg1"/>
              </a:solidFill>
            </a:endParaRPr>
          </a:p>
        </p:txBody>
      </p:sp>
      <p:sp>
        <p:nvSpPr>
          <p:cNvPr id="4" name="Slide Number Placeholder 3"/>
          <p:cNvSpPr>
            <a:spLocks noGrp="1"/>
          </p:cNvSpPr>
          <p:nvPr>
            <p:ph type="sldNum" sz="quarter" idx="5"/>
          </p:nvPr>
        </p:nvSpPr>
        <p:spPr/>
        <p:txBody>
          <a:bodyPr/>
          <a:lstStyle/>
          <a:p>
            <a:fld id="{6E5242DF-C5DC-4AF0-A571-2FB9EF1E9E4F}" type="slidenum">
              <a:rPr lang="en-US" smtClean="0"/>
              <a:t>15</a:t>
            </a:fld>
            <a:endParaRPr lang="en-US"/>
          </a:p>
        </p:txBody>
      </p:sp>
    </p:spTree>
    <p:extLst>
      <p:ext uri="{BB962C8B-B14F-4D97-AF65-F5344CB8AC3E}">
        <p14:creationId xmlns:p14="http://schemas.microsoft.com/office/powerpoint/2010/main" val="3633349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people need to know the highest elevation of an area. How can we use our knowledge of </a:t>
            </a:r>
            <a:r>
              <a:rPr lang="en-US" b="1" dirty="0"/>
              <a:t>index contour lines </a:t>
            </a:r>
            <a:r>
              <a:rPr lang="en-US" dirty="0"/>
              <a:t>and calculation of </a:t>
            </a:r>
            <a:r>
              <a:rPr lang="en-US" b="1" dirty="0"/>
              <a:t>contour intervals </a:t>
            </a:r>
            <a:r>
              <a:rPr lang="en-US" dirty="0"/>
              <a:t>to find the answer?</a:t>
            </a:r>
          </a:p>
          <a:p>
            <a:endParaRPr lang="en-US" dirty="0"/>
          </a:p>
          <a:p>
            <a:r>
              <a:rPr lang="en-US" dirty="0"/>
              <a:t>Let’s look closely at this map and make some observations:</a:t>
            </a:r>
          </a:p>
          <a:p>
            <a:r>
              <a:rPr lang="en-US" dirty="0"/>
              <a:t>The higher points on the map go towards the center of the circle from the 5000 index contour line. See the green spot? That marks the high point of the hill. </a:t>
            </a:r>
          </a:p>
          <a:p>
            <a:endParaRPr lang="en-US" dirty="0"/>
          </a:p>
          <a:p>
            <a:r>
              <a:rPr lang="en-US" dirty="0"/>
              <a:t>Look closely at the index lines leading away from this center area and you will see the elevation gets lower moving away from the center. Therefore, to calculate the highest point of Crater Hill we need to count the lines from 5000 to the center. There are 5 lines counted here. Remember we already calculated that each contour line is 40 ft.</a:t>
            </a:r>
          </a:p>
          <a:p>
            <a:endParaRPr lang="en-US" dirty="0"/>
          </a:p>
          <a:p>
            <a:pPr marL="171450" indent="-171450">
              <a:buFont typeface="Arial" panose="020B0604020202020204" pitchFamily="34" charset="0"/>
              <a:buChar char="•"/>
            </a:pPr>
            <a:r>
              <a:rPr lang="en-US" dirty="0"/>
              <a:t>What is the elevation of line #1 on this map? 5040 ft  #2?  5080 ft  #3?  5120 ft  #4?  5160 ft  #5?  5200 ft</a:t>
            </a:r>
          </a:p>
          <a:p>
            <a:pPr marL="171450" indent="-171450">
              <a:buFont typeface="Arial" panose="020B0604020202020204" pitchFamily="34" charset="0"/>
              <a:buChar char="•"/>
            </a:pPr>
            <a:r>
              <a:rPr lang="en-US" dirty="0"/>
              <a:t>By adding 40 ft. for each line counted, what is the approximate highest point on Crater Hill? </a:t>
            </a:r>
          </a:p>
          <a:p>
            <a:pPr marL="628650" lvl="1" indent="-171450">
              <a:buFont typeface="Arial" panose="020B0604020202020204" pitchFamily="34" charset="0"/>
              <a:buChar char="•"/>
            </a:pPr>
            <a:r>
              <a:rPr lang="en-US" dirty="0"/>
              <a:t>More than 5200 ft. but less than 5240 ft.</a:t>
            </a:r>
          </a:p>
          <a:p>
            <a:pPr marL="628650" lvl="1" indent="-171450">
              <a:buFont typeface="Arial" panose="020B0604020202020204" pitchFamily="34" charset="0"/>
              <a:buChar char="•"/>
            </a:pPr>
            <a:r>
              <a:rPr lang="en-US" dirty="0"/>
              <a:t>Why do we know it is less than 5240 ft? Because there would be another contour line- it would be an additional 40 ft of elevation</a:t>
            </a:r>
          </a:p>
        </p:txBody>
      </p:sp>
      <p:sp>
        <p:nvSpPr>
          <p:cNvPr id="4" name="Slide Number Placeholder 3"/>
          <p:cNvSpPr>
            <a:spLocks noGrp="1"/>
          </p:cNvSpPr>
          <p:nvPr>
            <p:ph type="sldNum" sz="quarter" idx="5"/>
          </p:nvPr>
        </p:nvSpPr>
        <p:spPr/>
        <p:txBody>
          <a:bodyPr/>
          <a:lstStyle/>
          <a:p>
            <a:fld id="{6E5242DF-C5DC-4AF0-A571-2FB9EF1E9E4F}" type="slidenum">
              <a:rPr lang="en-US" smtClean="0"/>
              <a:t>16</a:t>
            </a:fld>
            <a:endParaRPr lang="en-US"/>
          </a:p>
        </p:txBody>
      </p:sp>
    </p:spTree>
    <p:extLst>
      <p:ext uri="{BB962C8B-B14F-4D97-AF65-F5344CB8AC3E}">
        <p14:creationId xmlns:p14="http://schemas.microsoft.com/office/powerpoint/2010/main" val="2667838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lower points on this map are moving away from the center of the circle. From this, we can see that the lowest contour line is at 4400 ft.</a:t>
            </a:r>
          </a:p>
        </p:txBody>
      </p:sp>
      <p:sp>
        <p:nvSpPr>
          <p:cNvPr id="4" name="Slide Number Placeholder 3"/>
          <p:cNvSpPr>
            <a:spLocks noGrp="1"/>
          </p:cNvSpPr>
          <p:nvPr>
            <p:ph type="sldNum" sz="quarter" idx="5"/>
          </p:nvPr>
        </p:nvSpPr>
        <p:spPr/>
        <p:txBody>
          <a:bodyPr/>
          <a:lstStyle/>
          <a:p>
            <a:fld id="{6E5242DF-C5DC-4AF0-A571-2FB9EF1E9E4F}" type="slidenum">
              <a:rPr lang="en-US" smtClean="0"/>
              <a:t>17</a:t>
            </a:fld>
            <a:endParaRPr lang="en-US"/>
          </a:p>
        </p:txBody>
      </p:sp>
    </p:spTree>
    <p:extLst>
      <p:ext uri="{BB962C8B-B14F-4D97-AF65-F5344CB8AC3E}">
        <p14:creationId xmlns:p14="http://schemas.microsoft.com/office/powerpoint/2010/main" val="734345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steeper parts of a topographic map are shown where the contour lines are closer together. Since there are so many contour lines so close to one another we know that elevation changes in a small area. Compare this steep area highlighted here to the next slide where the highlighted areas have contour lines much further apart…</a:t>
            </a:r>
          </a:p>
        </p:txBody>
      </p:sp>
      <p:sp>
        <p:nvSpPr>
          <p:cNvPr id="4" name="Slide Number Placeholder 3"/>
          <p:cNvSpPr>
            <a:spLocks noGrp="1"/>
          </p:cNvSpPr>
          <p:nvPr>
            <p:ph type="sldNum" sz="quarter" idx="5"/>
          </p:nvPr>
        </p:nvSpPr>
        <p:spPr/>
        <p:txBody>
          <a:bodyPr/>
          <a:lstStyle/>
          <a:p>
            <a:fld id="{6E5242DF-C5DC-4AF0-A571-2FB9EF1E9E4F}" type="slidenum">
              <a:rPr lang="en-US" smtClean="0"/>
              <a:t>18</a:t>
            </a:fld>
            <a:endParaRPr lang="en-US"/>
          </a:p>
        </p:txBody>
      </p:sp>
    </p:spTree>
    <p:extLst>
      <p:ext uri="{BB962C8B-B14F-4D97-AF65-F5344CB8AC3E}">
        <p14:creationId xmlns:p14="http://schemas.microsoft.com/office/powerpoint/2010/main" val="945315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land is flatter where the contour lines are farther apart. These blue areas are also lower than the previous lines…How do we know? Because the index contour lines tell us the elevation. Study the blue highlighted areas and compare to the steeper areas.   </a:t>
            </a:r>
          </a:p>
          <a:p>
            <a:endParaRPr lang="en-US" dirty="0"/>
          </a:p>
        </p:txBody>
      </p:sp>
      <p:sp>
        <p:nvSpPr>
          <p:cNvPr id="4" name="Slide Number Placeholder 3"/>
          <p:cNvSpPr>
            <a:spLocks noGrp="1"/>
          </p:cNvSpPr>
          <p:nvPr>
            <p:ph type="sldNum" sz="quarter" idx="5"/>
          </p:nvPr>
        </p:nvSpPr>
        <p:spPr/>
        <p:txBody>
          <a:bodyPr/>
          <a:lstStyle/>
          <a:p>
            <a:fld id="{6E5242DF-C5DC-4AF0-A571-2FB9EF1E9E4F}" type="slidenum">
              <a:rPr lang="en-US" smtClean="0"/>
              <a:t>19</a:t>
            </a:fld>
            <a:endParaRPr lang="en-US"/>
          </a:p>
        </p:txBody>
      </p:sp>
    </p:spTree>
    <p:extLst>
      <p:ext uri="{BB962C8B-B14F-4D97-AF65-F5344CB8AC3E}">
        <p14:creationId xmlns:p14="http://schemas.microsoft.com/office/powerpoint/2010/main" val="406813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of Zion National Park gives us a simplified idea of Zion’s dramatic scenery. It does not communicate a true idea of what the land looks like in person. Just by looking at this map, could you tell someone what Zion looks like? Or plan the best route to walk from one area to another? Or decide where the best place to build a new campground?</a:t>
            </a:r>
          </a:p>
          <a:p>
            <a:endParaRPr lang="en-US" dirty="0"/>
          </a:p>
          <a:p>
            <a:r>
              <a:rPr lang="en-US" dirty="0"/>
              <a:t>It can be a challenge, but reading information (data), understanding it, and then using it is such an important skill to have. Map reading is one way to learn this and it is really helpful in real life. </a:t>
            </a:r>
          </a:p>
        </p:txBody>
      </p:sp>
      <p:sp>
        <p:nvSpPr>
          <p:cNvPr id="4" name="Slide Number Placeholder 3"/>
          <p:cNvSpPr>
            <a:spLocks noGrp="1"/>
          </p:cNvSpPr>
          <p:nvPr>
            <p:ph type="sldNum" sz="quarter" idx="5"/>
          </p:nvPr>
        </p:nvSpPr>
        <p:spPr/>
        <p:txBody>
          <a:bodyPr/>
          <a:lstStyle/>
          <a:p>
            <a:fld id="{6E5242DF-C5DC-4AF0-A571-2FB9EF1E9E4F}" type="slidenum">
              <a:rPr lang="en-US" smtClean="0"/>
              <a:t>2</a:t>
            </a:fld>
            <a:endParaRPr lang="en-US"/>
          </a:p>
        </p:txBody>
      </p:sp>
    </p:spTree>
    <p:extLst>
      <p:ext uri="{BB962C8B-B14F-4D97-AF65-F5344CB8AC3E}">
        <p14:creationId xmlns:p14="http://schemas.microsoft.com/office/powerpoint/2010/main" val="61630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for a moment about a natural occurrence- rain and water flow- that can also help us use a topographic map.  If rain were to fall on top of Crater Hill, do you think the water would </a:t>
            </a:r>
          </a:p>
          <a:p>
            <a:pPr marL="228600" indent="-228600">
              <a:buAutoNum type="alphaUcParenBoth"/>
            </a:pPr>
            <a:r>
              <a:rPr lang="en-US" dirty="0"/>
              <a:t>flow </a:t>
            </a:r>
            <a:r>
              <a:rPr lang="en-US" u="sng" dirty="0"/>
              <a:t>up</a:t>
            </a:r>
            <a:r>
              <a:rPr lang="en-US" dirty="0"/>
              <a:t> towards the center from the flatter and lower area of the outer edge? or (B) </a:t>
            </a:r>
            <a:r>
              <a:rPr lang="en-US" u="sng" dirty="0"/>
              <a:t>down</a:t>
            </a:r>
            <a:r>
              <a:rPr lang="en-US" dirty="0"/>
              <a:t> from the center where it is higher and steeper? B! Down from the higher area</a:t>
            </a:r>
          </a:p>
          <a:p>
            <a:pPr marL="228600" indent="-228600">
              <a:buAutoNum type="alphaUcParenBoth"/>
            </a:pPr>
            <a:endParaRPr lang="en-US" dirty="0"/>
          </a:p>
          <a:p>
            <a:pPr marL="0" indent="0">
              <a:buNone/>
            </a:pPr>
            <a:r>
              <a:rPr lang="en-US" dirty="0"/>
              <a:t>Understanding how water naturally flows on land helps a map reader determine which way a river or creek is flowing.</a:t>
            </a:r>
          </a:p>
        </p:txBody>
      </p:sp>
      <p:sp>
        <p:nvSpPr>
          <p:cNvPr id="4" name="Slide Number Placeholder 3"/>
          <p:cNvSpPr>
            <a:spLocks noGrp="1"/>
          </p:cNvSpPr>
          <p:nvPr>
            <p:ph type="sldNum" sz="quarter" idx="5"/>
          </p:nvPr>
        </p:nvSpPr>
        <p:spPr/>
        <p:txBody>
          <a:bodyPr/>
          <a:lstStyle/>
          <a:p>
            <a:fld id="{6E5242DF-C5DC-4AF0-A571-2FB9EF1E9E4F}" type="slidenum">
              <a:rPr lang="en-US" smtClean="0"/>
              <a:t>20</a:t>
            </a:fld>
            <a:endParaRPr lang="en-US"/>
          </a:p>
        </p:txBody>
      </p:sp>
    </p:spTree>
    <p:extLst>
      <p:ext uri="{BB962C8B-B14F-4D97-AF65-F5344CB8AC3E}">
        <p14:creationId xmlns:p14="http://schemas.microsoft.com/office/powerpoint/2010/main" val="4066889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 person hiking, boating, or even planning to build near a stream it’s important for them to know which way the water will flow. Water always flows downhill or to lower elevation. This pull of gravity on water helps us look at a topographic map and determine which way a stream flows too. Water always flows from a point of higher elevation to lower elevation.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scenario: You will be hiking the area in the map and your directions tell you to follow Birch Creek downstream. Which direction should you walk? Read on for some big hints.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Find Birch Creek on the map where the red arrow points. What is the elevation of this index contour line? 5200 feet.  Follow the creek to the right as it passes over other index contour lines. Are these lines labeled higher elevation or lower elevation than 5200 ft? Lower. Is the creek flowing right or left with this information? Birch creek flows to the right because the elevation that direction is lower than 5200 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E5242DF-C5DC-4AF0-A571-2FB9EF1E9E4F}" type="slidenum">
              <a:rPr lang="en-US" smtClean="0"/>
              <a:t>21</a:t>
            </a:fld>
            <a:endParaRPr lang="en-US"/>
          </a:p>
        </p:txBody>
      </p:sp>
    </p:spTree>
    <p:extLst>
      <p:ext uri="{BB962C8B-B14F-4D97-AF65-F5344CB8AC3E}">
        <p14:creationId xmlns:p14="http://schemas.microsoft.com/office/powerpoint/2010/main" val="2536294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creek in Zion National Park named </a:t>
            </a:r>
            <a:r>
              <a:rPr lang="en-US" dirty="0" err="1"/>
              <a:t>Kolob</a:t>
            </a:r>
            <a:r>
              <a:rPr lang="en-US" dirty="0"/>
              <a:t> Creek. Find the red arrow. This time let’s try to visualize what the land around the creek looks like by studying the space between contour lines. Earlier we learned that lines that are far apart represented land that is flat or gently sloped. Are the contour lines in this example far apart or close to one another? They are very close. With this information, what do you think the creek bank that surrounds the creek in this spot looks like? High rock walls or flat, level land? If you were hiking along this creek, would it be easy or difficult to get out of the creek area if there was a flood? </a:t>
            </a:r>
          </a:p>
          <a:p>
            <a:endParaRPr lang="en-US" dirty="0"/>
          </a:p>
          <a:p>
            <a:r>
              <a:rPr lang="en-US" dirty="0"/>
              <a:t>Let’s take a look at a photograph of </a:t>
            </a:r>
            <a:r>
              <a:rPr lang="en-US" dirty="0" err="1"/>
              <a:t>Kolob</a:t>
            </a:r>
            <a:r>
              <a:rPr lang="en-US" dirty="0"/>
              <a:t> Creek to see if you’re correct…</a:t>
            </a:r>
          </a:p>
          <a:p>
            <a:endParaRPr lang="en-US" dirty="0"/>
          </a:p>
        </p:txBody>
      </p:sp>
      <p:sp>
        <p:nvSpPr>
          <p:cNvPr id="4" name="Slide Number Placeholder 3"/>
          <p:cNvSpPr>
            <a:spLocks noGrp="1"/>
          </p:cNvSpPr>
          <p:nvPr>
            <p:ph type="sldNum" sz="quarter" idx="5"/>
          </p:nvPr>
        </p:nvSpPr>
        <p:spPr/>
        <p:txBody>
          <a:bodyPr/>
          <a:lstStyle/>
          <a:p>
            <a:fld id="{6E5242DF-C5DC-4AF0-A571-2FB9EF1E9E4F}" type="slidenum">
              <a:rPr lang="en-US" smtClean="0"/>
              <a:t>22</a:t>
            </a:fld>
            <a:endParaRPr lang="en-US"/>
          </a:p>
        </p:txBody>
      </p:sp>
    </p:spTree>
    <p:extLst>
      <p:ext uri="{BB962C8B-B14F-4D97-AF65-F5344CB8AC3E}">
        <p14:creationId xmlns:p14="http://schemas.microsoft.com/office/powerpoint/2010/main" val="2091242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land surrounding the creek is very steep!  In fact, Kolob Creek is at the bottom of a slot canyon! Slot canyons are an example of a landform created by swiftly moving water and the process of erosion.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it be safe to hike </a:t>
            </a:r>
            <a:r>
              <a:rPr lang="en-US" dirty="0" err="1"/>
              <a:t>Kolob</a:t>
            </a:r>
            <a:r>
              <a:rPr lang="en-US" dirty="0"/>
              <a:t> Creek on a day when the weather forecast predicted rain? No way. Rain water would flood the canyon and the steep walls would make it impossible to escape. </a:t>
            </a:r>
          </a:p>
        </p:txBody>
      </p:sp>
      <p:sp>
        <p:nvSpPr>
          <p:cNvPr id="4" name="Slide Number Placeholder 3"/>
          <p:cNvSpPr>
            <a:spLocks noGrp="1"/>
          </p:cNvSpPr>
          <p:nvPr>
            <p:ph type="sldNum" sz="quarter" idx="5"/>
          </p:nvPr>
        </p:nvSpPr>
        <p:spPr/>
        <p:txBody>
          <a:bodyPr/>
          <a:lstStyle/>
          <a:p>
            <a:fld id="{6E5242DF-C5DC-4AF0-A571-2FB9EF1E9E4F}" type="slidenum">
              <a:rPr lang="en-US" smtClean="0"/>
              <a:t>23</a:t>
            </a:fld>
            <a:endParaRPr lang="en-US"/>
          </a:p>
        </p:txBody>
      </p:sp>
    </p:spTree>
    <p:extLst>
      <p:ext uri="{BB962C8B-B14F-4D97-AF65-F5344CB8AC3E}">
        <p14:creationId xmlns:p14="http://schemas.microsoft.com/office/powerpoint/2010/main" val="3223861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Reading and analyzing information on a map in order to use that information in your every day life is important and even fun. Some people use topographic maps when enjoying the outdoors- hiking, rock climbing, hunting, or canyoneering. Knowing how the land actually lays and looks enables people to plan routes more safely or travel more quickly.</a:t>
            </a:r>
          </a:p>
          <a:p>
            <a:endParaRPr lang="en-US" dirty="0"/>
          </a:p>
          <a:p>
            <a:r>
              <a:rPr lang="en-US" dirty="0"/>
              <a:t>However, topographic maps are also used in our daily lives all the time in ways we might not notice. Topographic maps are used for planning where to place buildings, roads, bridges, and even mines for extraction of resources. How might you use a topographic map in the future?</a:t>
            </a:r>
          </a:p>
        </p:txBody>
      </p:sp>
      <p:sp>
        <p:nvSpPr>
          <p:cNvPr id="4" name="Slide Number Placeholder 3"/>
          <p:cNvSpPr>
            <a:spLocks noGrp="1"/>
          </p:cNvSpPr>
          <p:nvPr>
            <p:ph type="sldNum" sz="quarter" idx="10"/>
          </p:nvPr>
        </p:nvSpPr>
        <p:spPr/>
        <p:txBody>
          <a:bodyPr/>
          <a:lstStyle/>
          <a:p>
            <a:fld id="{75610762-0634-41EB-AC64-9BEC42460F33}" type="slidenum">
              <a:rPr lang="en-US" smtClean="0"/>
              <a:t>24</a:t>
            </a:fld>
            <a:endParaRPr lang="en-US" dirty="0"/>
          </a:p>
        </p:txBody>
      </p:sp>
    </p:spTree>
    <p:extLst>
      <p:ext uri="{BB962C8B-B14F-4D97-AF65-F5344CB8AC3E}">
        <p14:creationId xmlns:p14="http://schemas.microsoft.com/office/powerpoint/2010/main" val="1602755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surface of Earth has land features that give locations their “look”.  Look out your window.  What do you see? </a:t>
            </a:r>
          </a:p>
        </p:txBody>
      </p:sp>
      <p:sp>
        <p:nvSpPr>
          <p:cNvPr id="4" name="Slide Number Placeholder 3"/>
          <p:cNvSpPr>
            <a:spLocks noGrp="1"/>
          </p:cNvSpPr>
          <p:nvPr>
            <p:ph type="sldNum" sz="quarter" idx="5"/>
          </p:nvPr>
        </p:nvSpPr>
        <p:spPr/>
        <p:txBody>
          <a:bodyPr/>
          <a:lstStyle/>
          <a:p>
            <a:fld id="{6E5242DF-C5DC-4AF0-A571-2FB9EF1E9E4F}" type="slidenum">
              <a:rPr lang="en-US" smtClean="0"/>
              <a:t>3</a:t>
            </a:fld>
            <a:endParaRPr lang="en-US"/>
          </a:p>
        </p:txBody>
      </p:sp>
    </p:spTree>
    <p:extLst>
      <p:ext uri="{BB962C8B-B14F-4D97-AF65-F5344CB8AC3E}">
        <p14:creationId xmlns:p14="http://schemas.microsoft.com/office/powerpoint/2010/main" val="3290732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Topography</a:t>
            </a:r>
            <a:r>
              <a:rPr lang="en-US" dirty="0"/>
              <a:t> is the study of the shape of the land’s features or surface. This includes the height and shape of the rocks and mountains. These photographs show some of the different shapes the land in Zion can have. There are high points, low points, and places in between.</a:t>
            </a:r>
          </a:p>
        </p:txBody>
      </p:sp>
      <p:sp>
        <p:nvSpPr>
          <p:cNvPr id="4" name="Slide Number Placeholder 3"/>
          <p:cNvSpPr>
            <a:spLocks noGrp="1"/>
          </p:cNvSpPr>
          <p:nvPr>
            <p:ph type="sldNum" sz="quarter" idx="5"/>
          </p:nvPr>
        </p:nvSpPr>
        <p:spPr/>
        <p:txBody>
          <a:bodyPr/>
          <a:lstStyle/>
          <a:p>
            <a:fld id="{6E5242DF-C5DC-4AF0-A571-2FB9EF1E9E4F}" type="slidenum">
              <a:rPr lang="en-US" smtClean="0"/>
              <a:t>4</a:t>
            </a:fld>
            <a:endParaRPr lang="en-US"/>
          </a:p>
        </p:txBody>
      </p:sp>
    </p:spTree>
    <p:extLst>
      <p:ext uri="{BB962C8B-B14F-4D97-AF65-F5344CB8AC3E}">
        <p14:creationId xmlns:p14="http://schemas.microsoft.com/office/powerpoint/2010/main" val="207485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topographers study the land and create </a:t>
            </a:r>
            <a:r>
              <a:rPr lang="en-US" b="1" dirty="0"/>
              <a:t>topographic maps</a:t>
            </a:r>
            <a:r>
              <a:rPr lang="en-US" dirty="0"/>
              <a:t> they also study the geology of the place. Much of the rocks and cliffs of Zion National Park are made up of a sedimentary rock called sandstone. These tall cliffs were once ancient sand dunes that hardened into rock over time. Notice the different heights of the cliffs</a:t>
            </a:r>
            <a:r>
              <a:rPr lang="en-US" dirty="0">
                <a:solidFill>
                  <a:srgbClr val="FF0000"/>
                </a:solidFill>
              </a:rPr>
              <a:t>. </a:t>
            </a: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6E5242DF-C5DC-4AF0-A571-2FB9EF1E9E4F}" type="slidenum">
              <a:rPr lang="en-US" smtClean="0"/>
              <a:t>5</a:t>
            </a:fld>
            <a:endParaRPr lang="en-US"/>
          </a:p>
        </p:txBody>
      </p:sp>
    </p:spTree>
    <p:extLst>
      <p:ext uri="{BB962C8B-B14F-4D97-AF65-F5344CB8AC3E}">
        <p14:creationId xmlns:p14="http://schemas.microsoft.com/office/powerpoint/2010/main" val="228477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Elevation</a:t>
            </a:r>
            <a:r>
              <a:rPr lang="en-US" dirty="0"/>
              <a:t> is the height of the land. As you can see, some areas are high elevation and others are thousands of feet lower. The varied elevations here are </a:t>
            </a:r>
            <a:r>
              <a:rPr lang="en-US" dirty="0">
                <a:highlight>
                  <a:srgbClr val="FFFF00"/>
                </a:highlight>
              </a:rPr>
              <a:t>at different </a:t>
            </a:r>
            <a:r>
              <a:rPr lang="en-US" dirty="0"/>
              <a:t>locations through Zion National Park.  At the highest elevations in Zion, we have conifer forests. At the lowest, we have deserts filled with cacti. The elevation of a location greatly influences the ecosystem found there.</a:t>
            </a:r>
          </a:p>
          <a:p>
            <a:endParaRPr lang="en-US" dirty="0"/>
          </a:p>
          <a:p>
            <a:r>
              <a:rPr lang="en-US" dirty="0"/>
              <a:t>What is the lowest elevation you see in this photograph? </a:t>
            </a:r>
          </a:p>
          <a:p>
            <a:r>
              <a:rPr lang="en-US" dirty="0"/>
              <a:t>What elevation in this photograph would you expect to find tall pine trees (conifers)?</a:t>
            </a:r>
          </a:p>
          <a:p>
            <a:endParaRPr lang="en-US" dirty="0"/>
          </a:p>
        </p:txBody>
      </p:sp>
      <p:sp>
        <p:nvSpPr>
          <p:cNvPr id="4" name="Slide Number Placeholder 3"/>
          <p:cNvSpPr>
            <a:spLocks noGrp="1"/>
          </p:cNvSpPr>
          <p:nvPr>
            <p:ph type="sldNum" sz="quarter" idx="10"/>
          </p:nvPr>
        </p:nvSpPr>
        <p:spPr/>
        <p:txBody>
          <a:bodyPr/>
          <a:lstStyle/>
          <a:p>
            <a:fld id="{75610762-0634-41EB-AC64-9BEC42460F33}" type="slidenum">
              <a:rPr lang="en-US" smtClean="0"/>
              <a:t>6</a:t>
            </a:fld>
            <a:endParaRPr lang="en-US" dirty="0"/>
          </a:p>
        </p:txBody>
      </p:sp>
    </p:spTree>
    <p:extLst>
      <p:ext uri="{BB962C8B-B14F-4D97-AF65-F5344CB8AC3E}">
        <p14:creationId xmlns:p14="http://schemas.microsoft.com/office/powerpoint/2010/main" val="3335878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Zion National Park is far away from the coast, elevation is always measured in units above or below </a:t>
            </a:r>
            <a:r>
              <a:rPr lang="en-US" b="1" dirty="0"/>
              <a:t>sea level </a:t>
            </a:r>
            <a:r>
              <a:rPr lang="en-US" dirty="0"/>
              <a:t>(usually in feet or meters). Sea level is used by mapmakers throughout the world to have an accurate measurement of mountains, valleys, and other landforms. By comparing different points of elevation throughout a landscape, we can get a better idea of the topography—or the shape--of the land. </a:t>
            </a:r>
            <a:r>
              <a:rPr lang="en-US" sz="1200" kern="1200" dirty="0">
                <a:solidFill>
                  <a:schemeClr val="tx1"/>
                </a:solidFill>
                <a:effectLst/>
                <a:latin typeface="+mn-lt"/>
                <a:ea typeface="+mn-ea"/>
                <a:cs typeface="+mn-cs"/>
              </a:rPr>
              <a:t>Unless you have personally walked all over a landscape, it can be challenging to visualize its features’ specific shapes and elevations. In order to better do this, </a:t>
            </a:r>
            <a:r>
              <a:rPr lang="en-US" sz="1200" b="1" kern="1200" dirty="0">
                <a:solidFill>
                  <a:schemeClr val="tx1"/>
                </a:solidFill>
                <a:effectLst/>
                <a:latin typeface="+mn-lt"/>
                <a:ea typeface="+mn-ea"/>
                <a:cs typeface="+mn-cs"/>
              </a:rPr>
              <a:t>topographic maps </a:t>
            </a:r>
            <a:r>
              <a:rPr lang="en-US" sz="1200" kern="1200" dirty="0">
                <a:solidFill>
                  <a:schemeClr val="tx1"/>
                </a:solidFill>
                <a:effectLst/>
                <a:latin typeface="+mn-lt"/>
                <a:ea typeface="+mn-ea"/>
                <a:cs typeface="+mn-cs"/>
              </a:rPr>
              <a:t>were invented. </a:t>
            </a:r>
            <a:endParaRPr lang="en-US" dirty="0"/>
          </a:p>
        </p:txBody>
      </p:sp>
      <p:sp>
        <p:nvSpPr>
          <p:cNvPr id="4" name="Slide Number Placeholder 3"/>
          <p:cNvSpPr>
            <a:spLocks noGrp="1"/>
          </p:cNvSpPr>
          <p:nvPr>
            <p:ph type="sldNum" sz="quarter" idx="5"/>
          </p:nvPr>
        </p:nvSpPr>
        <p:spPr/>
        <p:txBody>
          <a:bodyPr/>
          <a:lstStyle/>
          <a:p>
            <a:fld id="{6E5242DF-C5DC-4AF0-A571-2FB9EF1E9E4F}" type="slidenum">
              <a:rPr lang="en-US" smtClean="0"/>
              <a:t>7</a:t>
            </a:fld>
            <a:endParaRPr lang="en-US"/>
          </a:p>
        </p:txBody>
      </p:sp>
    </p:spTree>
    <p:extLst>
      <p:ext uri="{BB962C8B-B14F-4D97-AF65-F5344CB8AC3E}">
        <p14:creationId xmlns:p14="http://schemas.microsoft.com/office/powerpoint/2010/main" val="1802759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Arial" panose="020B0604020202020204" pitchFamily="34" charset="0"/>
                <a:cs typeface="Arial" panose="020B0604020202020204" pitchFamily="34" charset="0"/>
              </a:rPr>
              <a:t>Topographic maps </a:t>
            </a:r>
            <a:r>
              <a:rPr lang="en-US" sz="1200" kern="1200" dirty="0">
                <a:solidFill>
                  <a:schemeClr val="tx1"/>
                </a:solidFill>
                <a:latin typeface="Arial" panose="020B0604020202020204" pitchFamily="34" charset="0"/>
                <a:cs typeface="Arial" panose="020B0604020202020204" pitchFamily="34" charset="0"/>
              </a:rPr>
              <a:t>show elevation change on a flat piece of paper or screen.  It’s like going from 2D to 3D. The photograph on the right is a real place in Zion. The map to the left is a simple topographic map of this same location. To read the map, imagine you are looking at this photo or place from above- like a flying bird. What are some things you notice about this topographic map?</a:t>
            </a:r>
            <a:endParaRPr lang="en-US" dirty="0"/>
          </a:p>
          <a:p>
            <a:endParaRPr lang="en-US" dirty="0"/>
          </a:p>
        </p:txBody>
      </p:sp>
      <p:sp>
        <p:nvSpPr>
          <p:cNvPr id="4" name="Slide Number Placeholder 3"/>
          <p:cNvSpPr>
            <a:spLocks noGrp="1"/>
          </p:cNvSpPr>
          <p:nvPr>
            <p:ph type="sldNum" sz="quarter" idx="5"/>
          </p:nvPr>
        </p:nvSpPr>
        <p:spPr/>
        <p:txBody>
          <a:bodyPr/>
          <a:lstStyle/>
          <a:p>
            <a:fld id="{6E5242DF-C5DC-4AF0-A571-2FB9EF1E9E4F}" type="slidenum">
              <a:rPr lang="en-US" smtClean="0"/>
              <a:t>8</a:t>
            </a:fld>
            <a:endParaRPr lang="en-US"/>
          </a:p>
        </p:txBody>
      </p:sp>
    </p:spTree>
    <p:extLst>
      <p:ext uri="{BB962C8B-B14F-4D97-AF65-F5344CB8AC3E}">
        <p14:creationId xmlns:p14="http://schemas.microsoft.com/office/powerpoint/2010/main" val="4260988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Arial" panose="020B0604020202020204" pitchFamily="34" charset="0"/>
                <a:cs typeface="Arial" panose="020B0604020202020204" pitchFamily="34" charset="0"/>
              </a:rPr>
              <a:t>Topographic maps always have contour lines. </a:t>
            </a:r>
            <a:r>
              <a:rPr lang="en-US" b="1" kern="1200" dirty="0">
                <a:solidFill>
                  <a:schemeClr val="tx1"/>
                </a:solidFill>
                <a:latin typeface="Arial" panose="020B0604020202020204" pitchFamily="34" charset="0"/>
                <a:cs typeface="Arial" panose="020B0604020202020204" pitchFamily="34" charset="0"/>
              </a:rPr>
              <a:t>A contour line </a:t>
            </a:r>
            <a:r>
              <a:rPr lang="en-US" b="0" kern="1200" dirty="0">
                <a:solidFill>
                  <a:schemeClr val="tx1"/>
                </a:solidFill>
                <a:latin typeface="Arial" panose="020B0604020202020204" pitchFamily="34" charset="0"/>
                <a:cs typeface="Arial" panose="020B0604020202020204" pitchFamily="34" charset="0"/>
              </a:rPr>
              <a:t>is a line</a:t>
            </a:r>
            <a:r>
              <a:rPr lang="en-US" sz="1200" b="0" i="0" kern="1200" dirty="0">
                <a:solidFill>
                  <a:schemeClr val="tx1"/>
                </a:solidFill>
                <a:effectLst/>
                <a:latin typeface="+mn-lt"/>
                <a:ea typeface="+mn-ea"/>
                <a:cs typeface="+mn-cs"/>
              </a:rPr>
              <a:t> on a map joining points of equal height above or below sea level. Place your finger on any line found on this map. Follow this line up and around until it runs off the page…all of the land represented along this contour line you just traced is the same elevation or height. The job of contour lines is to let the map reader know the varied height or elevation of land.</a:t>
            </a:r>
            <a:endParaRPr lang="en-US" dirty="0"/>
          </a:p>
          <a:p>
            <a:endParaRPr lang="en-US" dirty="0"/>
          </a:p>
        </p:txBody>
      </p:sp>
      <p:sp>
        <p:nvSpPr>
          <p:cNvPr id="4" name="Slide Number Placeholder 3"/>
          <p:cNvSpPr>
            <a:spLocks noGrp="1"/>
          </p:cNvSpPr>
          <p:nvPr>
            <p:ph type="sldNum" sz="quarter" idx="5"/>
          </p:nvPr>
        </p:nvSpPr>
        <p:spPr/>
        <p:txBody>
          <a:bodyPr/>
          <a:lstStyle/>
          <a:p>
            <a:fld id="{6E5242DF-C5DC-4AF0-A571-2FB9EF1E9E4F}" type="slidenum">
              <a:rPr lang="en-US" smtClean="0"/>
              <a:t>9</a:t>
            </a:fld>
            <a:endParaRPr lang="en-US"/>
          </a:p>
        </p:txBody>
      </p:sp>
    </p:spTree>
    <p:extLst>
      <p:ext uri="{BB962C8B-B14F-4D97-AF65-F5344CB8AC3E}">
        <p14:creationId xmlns:p14="http://schemas.microsoft.com/office/powerpoint/2010/main" val="1882412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2998B6A-D8D2-4F31-9078-157CFDA97F26}"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95CD3-2EC6-4A29-BC92-6A3040A4187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543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998B6A-D8D2-4F31-9078-157CFDA97F26}"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95CD3-2EC6-4A29-BC92-6A3040A4187F}" type="slidenum">
              <a:rPr lang="en-US" smtClean="0"/>
              <a:t>‹#›</a:t>
            </a:fld>
            <a:endParaRPr lang="en-US"/>
          </a:p>
        </p:txBody>
      </p:sp>
    </p:spTree>
    <p:extLst>
      <p:ext uri="{BB962C8B-B14F-4D97-AF65-F5344CB8AC3E}">
        <p14:creationId xmlns:p14="http://schemas.microsoft.com/office/powerpoint/2010/main" val="2600617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998B6A-D8D2-4F31-9078-157CFDA97F26}"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95CD3-2EC6-4A29-BC92-6A3040A4187F}"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97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998B6A-D8D2-4F31-9078-157CFDA97F26}"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95CD3-2EC6-4A29-BC92-6A3040A4187F}" type="slidenum">
              <a:rPr lang="en-US" smtClean="0"/>
              <a:t>‹#›</a:t>
            </a:fld>
            <a:endParaRPr lang="en-US"/>
          </a:p>
        </p:txBody>
      </p:sp>
    </p:spTree>
    <p:extLst>
      <p:ext uri="{BB962C8B-B14F-4D97-AF65-F5344CB8AC3E}">
        <p14:creationId xmlns:p14="http://schemas.microsoft.com/office/powerpoint/2010/main" val="127774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998B6A-D8D2-4F31-9078-157CFDA97F26}"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95CD3-2EC6-4A29-BC92-6A3040A4187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27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998B6A-D8D2-4F31-9078-157CFDA97F26}"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95CD3-2EC6-4A29-BC92-6A3040A4187F}" type="slidenum">
              <a:rPr lang="en-US" smtClean="0"/>
              <a:t>‹#›</a:t>
            </a:fld>
            <a:endParaRPr lang="en-US"/>
          </a:p>
        </p:txBody>
      </p:sp>
    </p:spTree>
    <p:extLst>
      <p:ext uri="{BB962C8B-B14F-4D97-AF65-F5344CB8AC3E}">
        <p14:creationId xmlns:p14="http://schemas.microsoft.com/office/powerpoint/2010/main" val="2249623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998B6A-D8D2-4F31-9078-157CFDA97F26}" type="datetimeFigureOut">
              <a:rPr lang="en-US" smtClean="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995CD3-2EC6-4A29-BC92-6A3040A4187F}" type="slidenum">
              <a:rPr lang="en-US" smtClean="0"/>
              <a:t>‹#›</a:t>
            </a:fld>
            <a:endParaRPr lang="en-US"/>
          </a:p>
        </p:txBody>
      </p:sp>
    </p:spTree>
    <p:extLst>
      <p:ext uri="{BB962C8B-B14F-4D97-AF65-F5344CB8AC3E}">
        <p14:creationId xmlns:p14="http://schemas.microsoft.com/office/powerpoint/2010/main" val="286638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998B6A-D8D2-4F31-9078-157CFDA97F26}" type="datetimeFigureOut">
              <a:rPr lang="en-US" smtClean="0"/>
              <a:t>4/15/2022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995CD3-2EC6-4A29-BC92-6A3040A4187F}" type="slidenum">
              <a:rPr lang="en-US" smtClean="0"/>
              <a:t>‹#›</a:t>
            </a:fld>
            <a:endParaRPr lang="en-US"/>
          </a:p>
        </p:txBody>
      </p:sp>
    </p:spTree>
    <p:extLst>
      <p:ext uri="{BB962C8B-B14F-4D97-AF65-F5344CB8AC3E}">
        <p14:creationId xmlns:p14="http://schemas.microsoft.com/office/powerpoint/2010/main" val="2055607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998B6A-D8D2-4F31-9078-157CFDA97F26}" type="datetimeFigureOut">
              <a:rPr lang="en-US" smtClean="0"/>
              <a:t>4/15/2022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995CD3-2EC6-4A29-BC92-6A3040A4187F}" type="slidenum">
              <a:rPr lang="en-US" smtClean="0"/>
              <a:t>‹#›</a:t>
            </a:fld>
            <a:endParaRPr lang="en-US"/>
          </a:p>
        </p:txBody>
      </p:sp>
    </p:spTree>
    <p:extLst>
      <p:ext uri="{BB962C8B-B14F-4D97-AF65-F5344CB8AC3E}">
        <p14:creationId xmlns:p14="http://schemas.microsoft.com/office/powerpoint/2010/main" val="1377637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998B6A-D8D2-4F31-9078-157CFDA97F26}"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95CD3-2EC6-4A29-BC92-6A3040A4187F}" type="slidenum">
              <a:rPr lang="en-US" smtClean="0"/>
              <a:t>‹#›</a:t>
            </a:fld>
            <a:endParaRPr lang="en-US"/>
          </a:p>
        </p:txBody>
      </p:sp>
    </p:spTree>
    <p:extLst>
      <p:ext uri="{BB962C8B-B14F-4D97-AF65-F5344CB8AC3E}">
        <p14:creationId xmlns:p14="http://schemas.microsoft.com/office/powerpoint/2010/main" val="2451767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998B6A-D8D2-4F31-9078-157CFDA97F26}"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95CD3-2EC6-4A29-BC92-6A3040A4187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911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2998B6A-D8D2-4F31-9078-157CFDA97F26}" type="datetimeFigureOut">
              <a:rPr lang="en-US" smtClean="0"/>
              <a:t>4/15/2022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0995CD3-2EC6-4A29-BC92-6A3040A4187F}"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5443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21.emf"/><Relationship Id="rId4" Type="http://schemas.openxmlformats.org/officeDocument/2006/relationships/customXml" Target="../ink/ink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National Park Service Arrowhead" descr="a brown arrowhead with a mountain, trees, a bison, and lake within it. In the middle of the emblem it says &quot;National Park Service&quot;" title="National Park Service Arrowhead">
            <a:extLst>
              <a:ext uri="{FF2B5EF4-FFF2-40B4-BE49-F238E27FC236}">
                <a16:creationId xmlns:a16="http://schemas.microsoft.com/office/drawing/2014/main" id="{6334DBA0-88D9-4925-B22E-117455F6BF31}"/>
              </a:ext>
            </a:extLst>
          </p:cNvPr>
          <p:cNvPicPr>
            <a:picLocks noChangeAspect="1"/>
          </p:cNvPicPr>
          <p:nvPr/>
        </p:nvPicPr>
        <p:blipFill>
          <a:blip r:embed="rId3"/>
          <a:stretch>
            <a:fillRect/>
          </a:stretch>
        </p:blipFill>
        <p:spPr>
          <a:xfrm>
            <a:off x="7187662" y="935326"/>
            <a:ext cx="3523793" cy="4608975"/>
          </a:xfrm>
          <a:prstGeom prst="rect">
            <a:avLst/>
          </a:prstGeom>
        </p:spPr>
      </p:pic>
      <p:pic>
        <p:nvPicPr>
          <p:cNvPr id="3074" name="Zion painting" descr="A painted poster with a father and son looking out into an orange canyon" title="Zion National Park Poster">
            <a:extLst>
              <a:ext uri="{FF2B5EF4-FFF2-40B4-BE49-F238E27FC236}">
                <a16:creationId xmlns:a16="http://schemas.microsoft.com/office/drawing/2014/main" id="{5A127FCF-08E0-4AB0-B656-40769650A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774" y="0"/>
            <a:ext cx="5180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Slide"/>
          <p:cNvSpPr>
            <a:spLocks noGrp="1"/>
          </p:cNvSpPr>
          <p:nvPr>
            <p:ph type="title" idx="4294967295"/>
          </p:nvPr>
        </p:nvSpPr>
        <p:spPr>
          <a:xfrm>
            <a:off x="0" y="6421938"/>
            <a:ext cx="637110" cy="436062"/>
          </a:xfrm>
        </p:spPr>
        <p:txBody>
          <a:bodyPr>
            <a:normAutofit/>
          </a:bodyPr>
          <a:lstStyle/>
          <a:p>
            <a:r>
              <a:rPr lang="en-US" sz="1400" dirty="0" smtClean="0">
                <a:solidFill>
                  <a:schemeClr val="bg1"/>
                </a:solidFill>
              </a:rPr>
              <a:t>Title Slide</a:t>
            </a:r>
            <a:endParaRPr lang="en-US" sz="1400" dirty="0">
              <a:solidFill>
                <a:schemeClr val="bg1"/>
              </a:solidFill>
            </a:endParaRPr>
          </a:p>
        </p:txBody>
      </p:sp>
    </p:spTree>
    <p:extLst>
      <p:ext uri="{BB962C8B-B14F-4D97-AF65-F5344CB8AC3E}">
        <p14:creationId xmlns:p14="http://schemas.microsoft.com/office/powerpoint/2010/main" val="25005921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Zion National Park map" descr="A tan and green map of Zion national park with all its roads and trails. There is a red circle in the southeast corner of the map around the Crater Hill formation in the park." title="Zion Map">
            <a:extLst>
              <a:ext uri="{FF2B5EF4-FFF2-40B4-BE49-F238E27FC236}">
                <a16:creationId xmlns:a16="http://schemas.microsoft.com/office/drawing/2014/main" id="{F71847A9-E53C-44B4-940E-EEDE77F878CB}"/>
              </a:ext>
            </a:extLst>
          </p:cNvPr>
          <p:cNvPicPr>
            <a:picLocks noChangeAspect="1"/>
          </p:cNvPicPr>
          <p:nvPr/>
        </p:nvPicPr>
        <p:blipFill rotWithShape="1">
          <a:blip r:embed="rId3">
            <a:extLst>
              <a:ext uri="{28A0092B-C50C-407E-A947-70E740481C1C}">
                <a14:useLocalDpi xmlns:a14="http://schemas.microsoft.com/office/drawing/2010/main" val="0"/>
              </a:ext>
            </a:extLst>
          </a:blip>
          <a:srcRect t="3071" r="-1" b="-1"/>
          <a:stretch/>
        </p:blipFill>
        <p:spPr>
          <a:xfrm>
            <a:off x="265872" y="208139"/>
            <a:ext cx="7146388" cy="664986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Crater Hill zoomed in" descr="A close up image of Zion National Park Map with a circle around the Crater Hill landformation" title="Zion Map">
            <a:extLst>
              <a:ext uri="{FF2B5EF4-FFF2-40B4-BE49-F238E27FC236}">
                <a16:creationId xmlns:a16="http://schemas.microsoft.com/office/drawing/2014/main" id="{89E7730A-EA45-49AE-81D9-DAC12BD3038A}"/>
              </a:ext>
            </a:extLst>
          </p:cNvPr>
          <p:cNvPicPr>
            <a:picLocks noChangeAspect="1"/>
          </p:cNvPicPr>
          <p:nvPr/>
        </p:nvPicPr>
        <p:blipFill rotWithShape="1">
          <a:blip r:embed="rId4">
            <a:extLst>
              <a:ext uri="{28A0092B-C50C-407E-A947-70E740481C1C}">
                <a14:useLocalDpi xmlns:a14="http://schemas.microsoft.com/office/drawing/2010/main" val="0"/>
              </a:ext>
            </a:extLst>
          </a:blip>
          <a:srcRect t="8350" r="-2" b="14761"/>
          <a:stretch/>
        </p:blipFill>
        <p:spPr>
          <a:xfrm>
            <a:off x="7126689" y="599284"/>
            <a:ext cx="4657346" cy="33467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Circle around Crater Hill zoomed in" descr="Circle around Crater Hill landform" title="Circle">
            <a:extLst>
              <a:ext uri="{FF2B5EF4-FFF2-40B4-BE49-F238E27FC236}">
                <a16:creationId xmlns:a16="http://schemas.microsoft.com/office/drawing/2014/main" id="{03BD9CD3-63B1-4FD4-BA03-9F31B312E450}"/>
              </a:ext>
            </a:extLst>
          </p:cNvPr>
          <p:cNvSpPr/>
          <p:nvPr/>
        </p:nvSpPr>
        <p:spPr>
          <a:xfrm>
            <a:off x="7412260" y="782162"/>
            <a:ext cx="1617784" cy="1595277"/>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FF0000"/>
                </a:solidFill>
              </a:ln>
            </a:endParaRPr>
          </a:p>
        </p:txBody>
      </p:sp>
      <p:sp>
        <p:nvSpPr>
          <p:cNvPr id="2" name="Zion National Park map"/>
          <p:cNvSpPr>
            <a:spLocks noGrp="1"/>
          </p:cNvSpPr>
          <p:nvPr>
            <p:ph type="title" idx="4294967295"/>
          </p:nvPr>
        </p:nvSpPr>
        <p:spPr>
          <a:xfrm>
            <a:off x="3602849" y="567746"/>
            <a:ext cx="3666626" cy="1012054"/>
          </a:xfrm>
        </p:spPr>
        <p:txBody>
          <a:bodyPr>
            <a:normAutofit fontScale="90000"/>
          </a:bodyPr>
          <a:lstStyle/>
          <a:p>
            <a:r>
              <a:rPr lang="en-US" dirty="0" smtClean="0"/>
              <a:t>Zion National</a:t>
            </a:r>
            <a:r>
              <a:rPr lang="en-US" baseline="0" dirty="0" smtClean="0"/>
              <a:t> Park map </a:t>
            </a:r>
            <a:r>
              <a:rPr lang="en-US" baseline="0" dirty="0" smtClean="0">
                <a:solidFill>
                  <a:schemeClr val="tx1">
                    <a:lumMod val="95000"/>
                    <a:lumOff val="5000"/>
                    <a:alpha val="0"/>
                  </a:schemeClr>
                </a:solidFill>
              </a:rPr>
              <a:t>2</a:t>
            </a:r>
            <a:endParaRPr lang="en-US" dirty="0">
              <a:solidFill>
                <a:schemeClr val="tx1">
                  <a:lumMod val="95000"/>
                  <a:lumOff val="5000"/>
                  <a:alpha val="0"/>
                </a:schemeClr>
              </a:solidFill>
            </a:endParaRPr>
          </a:p>
        </p:txBody>
      </p:sp>
    </p:spTree>
    <p:extLst>
      <p:ext uri="{BB962C8B-B14F-4D97-AF65-F5344CB8AC3E}">
        <p14:creationId xmlns:p14="http://schemas.microsoft.com/office/powerpoint/2010/main" val="3516811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ater Hill Utah" descr="Crater Hill - 5,220' Utah with a grassy field and trees at sunset" title="Crater Hill">
            <a:extLst>
              <a:ext uri="{FF2B5EF4-FFF2-40B4-BE49-F238E27FC236}">
                <a16:creationId xmlns:a16="http://schemas.microsoft.com/office/drawing/2014/main" id="{C9699FE4-5B69-46CC-9DB1-09D28EC1FC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28" b="1537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rater Hill"/>
          <p:cNvSpPr>
            <a:spLocks noGrp="1"/>
          </p:cNvSpPr>
          <p:nvPr>
            <p:ph type="title" idx="4294967295"/>
          </p:nvPr>
        </p:nvSpPr>
        <p:spPr>
          <a:xfrm>
            <a:off x="8790591" y="5691606"/>
            <a:ext cx="3025358" cy="982327"/>
          </a:xfrm>
        </p:spPr>
        <p:txBody>
          <a:bodyPr/>
          <a:lstStyle/>
          <a:p>
            <a:r>
              <a:rPr lang="en-US" dirty="0" smtClean="0"/>
              <a:t>Crater Hill</a:t>
            </a:r>
            <a:endParaRPr lang="en-US" dirty="0"/>
          </a:p>
        </p:txBody>
      </p:sp>
    </p:spTree>
    <p:extLst>
      <p:ext uri="{BB962C8B-B14F-4D97-AF65-F5344CB8AC3E}">
        <p14:creationId xmlns:p14="http://schemas.microsoft.com/office/powerpoint/2010/main" val="1431623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rater Hill Map" descr="Up close image of the topographic map at the Crater Hill landform. " title="Map">
            <a:extLst>
              <a:ext uri="{FF2B5EF4-FFF2-40B4-BE49-F238E27FC236}">
                <a16:creationId xmlns:a16="http://schemas.microsoft.com/office/drawing/2014/main" id="{DF03953C-E496-4187-85F4-71C901196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918" y="375321"/>
            <a:ext cx="11452164" cy="5835568"/>
          </a:xfrm>
          <a:prstGeom prst="rect">
            <a:avLst/>
          </a:prstGeom>
          <a:ln w="38100" cap="sq">
            <a:noFill/>
            <a:prstDash val="solid"/>
            <a:miter lim="800000"/>
          </a:ln>
          <a:effectLst>
            <a:outerShdw blurRad="50800" dist="38100" dir="2700000" algn="tl" rotWithShape="0">
              <a:prstClr val="black">
                <a:alpha val="40000"/>
              </a:prstClr>
            </a:outerShdw>
          </a:effectLst>
        </p:spPr>
      </p:pic>
      <p:sp>
        <p:nvSpPr>
          <p:cNvPr id="10" name="Latitude">
            <a:extLst>
              <a:ext uri="{FF2B5EF4-FFF2-40B4-BE49-F238E27FC236}">
                <a16:creationId xmlns:a16="http://schemas.microsoft.com/office/drawing/2014/main" id="{F4B92D7A-1EF0-4F82-9E25-604C2CE6C4CE}"/>
              </a:ext>
            </a:extLst>
          </p:cNvPr>
          <p:cNvSpPr txBox="1"/>
          <p:nvPr/>
        </p:nvSpPr>
        <p:spPr>
          <a:xfrm flipH="1">
            <a:off x="10077613" y="3244334"/>
            <a:ext cx="1186733" cy="369332"/>
          </a:xfrm>
          <a:prstGeom prst="rect">
            <a:avLst/>
          </a:prstGeom>
          <a:noFill/>
        </p:spPr>
        <p:txBody>
          <a:bodyPr wrap="square" rtlCol="0">
            <a:spAutoFit/>
          </a:bodyPr>
          <a:lstStyle/>
          <a:p>
            <a:r>
              <a:rPr lang="en-US" dirty="0">
                <a:solidFill>
                  <a:srgbClr val="7030A0"/>
                </a:solidFill>
                <a:latin typeface="Arial" panose="020B0604020202020204" pitchFamily="34" charset="0"/>
                <a:cs typeface="Arial" panose="020B0604020202020204" pitchFamily="34" charset="0"/>
              </a:rPr>
              <a:t>Latitude</a:t>
            </a:r>
          </a:p>
        </p:txBody>
      </p:sp>
      <p:sp>
        <p:nvSpPr>
          <p:cNvPr id="12" name="Longitude">
            <a:extLst>
              <a:ext uri="{FF2B5EF4-FFF2-40B4-BE49-F238E27FC236}">
                <a16:creationId xmlns:a16="http://schemas.microsoft.com/office/drawing/2014/main" id="{D4545932-A85E-4D5E-B163-3880E87CE754}"/>
              </a:ext>
            </a:extLst>
          </p:cNvPr>
          <p:cNvSpPr txBox="1"/>
          <p:nvPr/>
        </p:nvSpPr>
        <p:spPr>
          <a:xfrm rot="16200000" flipH="1">
            <a:off x="10291762" y="1625162"/>
            <a:ext cx="1186733" cy="369332"/>
          </a:xfrm>
          <a:prstGeom prst="rect">
            <a:avLst/>
          </a:prstGeom>
          <a:noFill/>
        </p:spPr>
        <p:txBody>
          <a:bodyPr wrap="square" rtlCol="0">
            <a:spAutoFit/>
          </a:bodyPr>
          <a:lstStyle/>
          <a:p>
            <a:r>
              <a:rPr lang="en-US" dirty="0">
                <a:solidFill>
                  <a:srgbClr val="7030A0"/>
                </a:solidFill>
                <a:latin typeface="Arial" panose="020B0604020202020204" pitchFamily="34" charset="0"/>
                <a:cs typeface="Arial" panose="020B0604020202020204" pitchFamily="34" charset="0"/>
              </a:rPr>
              <a:t>Longitude</a:t>
            </a:r>
          </a:p>
        </p:txBody>
      </p:sp>
      <p:sp>
        <p:nvSpPr>
          <p:cNvPr id="6" name="USGS Map">
            <a:extLst>
              <a:ext uri="{FF2B5EF4-FFF2-40B4-BE49-F238E27FC236}">
                <a16:creationId xmlns:a16="http://schemas.microsoft.com/office/drawing/2014/main" id="{2E79D477-3AF6-47B7-8BF1-4B416E4EF840}"/>
              </a:ext>
            </a:extLst>
          </p:cNvPr>
          <p:cNvSpPr txBox="1"/>
          <p:nvPr/>
        </p:nvSpPr>
        <p:spPr>
          <a:xfrm>
            <a:off x="10928088" y="5949279"/>
            <a:ext cx="893994" cy="261610"/>
          </a:xfrm>
          <a:prstGeom prst="rect">
            <a:avLst/>
          </a:prstGeom>
          <a:noFill/>
        </p:spPr>
        <p:txBody>
          <a:bodyPr wrap="square" rtlCol="0">
            <a:spAutoFit/>
          </a:bodyPr>
          <a:lstStyle/>
          <a:p>
            <a:r>
              <a:rPr lang="en-US" sz="1100" dirty="0"/>
              <a:t>USGS MAP</a:t>
            </a:r>
          </a:p>
        </p:txBody>
      </p:sp>
      <p:sp>
        <p:nvSpPr>
          <p:cNvPr id="2" name="Crater Hill Map"/>
          <p:cNvSpPr>
            <a:spLocks noGrp="1"/>
          </p:cNvSpPr>
          <p:nvPr>
            <p:ph type="title" idx="4294967295"/>
          </p:nvPr>
        </p:nvSpPr>
        <p:spPr>
          <a:xfrm>
            <a:off x="121604" y="229926"/>
            <a:ext cx="2146584" cy="1006078"/>
          </a:xfrm>
        </p:spPr>
        <p:txBody>
          <a:bodyPr>
            <a:normAutofit/>
          </a:bodyPr>
          <a:lstStyle/>
          <a:p>
            <a:r>
              <a:rPr lang="en-US" sz="2800" dirty="0" smtClean="0"/>
              <a:t>Crater hill map</a:t>
            </a:r>
            <a:endParaRPr lang="en-US" sz="2800" dirty="0"/>
          </a:p>
        </p:txBody>
      </p:sp>
    </p:spTree>
    <p:extLst>
      <p:ext uri="{BB962C8B-B14F-4D97-AF65-F5344CB8AC3E}">
        <p14:creationId xmlns:p14="http://schemas.microsoft.com/office/powerpoint/2010/main" val="4158736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ater Hill Map" descr="Up close image of the topographic map at the Crater Hill landform. The contour lines form a tight circle around the point demonstrating that it is a steep hill" title="Map">
            <a:extLst>
              <a:ext uri="{FF2B5EF4-FFF2-40B4-BE49-F238E27FC236}">
                <a16:creationId xmlns:a16="http://schemas.microsoft.com/office/drawing/2014/main" id="{4EA9EAB0-CDC0-460B-807F-36AA28B6638B}"/>
              </a:ext>
            </a:extLst>
          </p:cNvPr>
          <p:cNvPicPr>
            <a:picLocks noChangeAspect="1"/>
          </p:cNvPicPr>
          <p:nvPr/>
        </p:nvPicPr>
        <p:blipFill>
          <a:blip r:embed="rId3"/>
          <a:stretch>
            <a:fillRect/>
          </a:stretch>
        </p:blipFill>
        <p:spPr>
          <a:xfrm>
            <a:off x="-106948" y="0"/>
            <a:ext cx="12298948" cy="6858000"/>
          </a:xfrm>
          <a:prstGeom prst="rect">
            <a:avLst/>
          </a:prstGeom>
        </p:spPr>
      </p:pic>
      <p:sp>
        <p:nvSpPr>
          <p:cNvPr id="8" name="5,000 feet" descr="Oval around the 5000' mark on the map" title="Oval">
            <a:extLst>
              <a:ext uri="{FF2B5EF4-FFF2-40B4-BE49-F238E27FC236}">
                <a16:creationId xmlns:a16="http://schemas.microsoft.com/office/drawing/2014/main" id="{01D236B4-6685-45D0-BB0A-4186FF0709F8}"/>
              </a:ext>
            </a:extLst>
          </p:cNvPr>
          <p:cNvSpPr/>
          <p:nvPr/>
        </p:nvSpPr>
        <p:spPr>
          <a:xfrm rot="20197057">
            <a:off x="3269506" y="1799389"/>
            <a:ext cx="804154" cy="319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800 feet" descr="Oval around the 4,800' mark on the map" title="Oval">
            <a:extLst>
              <a:ext uri="{FF2B5EF4-FFF2-40B4-BE49-F238E27FC236}">
                <a16:creationId xmlns:a16="http://schemas.microsoft.com/office/drawing/2014/main" id="{00274E52-8687-4823-8123-333BCD6A786E}"/>
              </a:ext>
            </a:extLst>
          </p:cNvPr>
          <p:cNvSpPr/>
          <p:nvPr/>
        </p:nvSpPr>
        <p:spPr>
          <a:xfrm rot="15991893">
            <a:off x="5237454" y="2495128"/>
            <a:ext cx="804154" cy="31907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600 feet" descr="Oval arount the 4600' marker on the map" title="Oval">
            <a:extLst>
              <a:ext uri="{FF2B5EF4-FFF2-40B4-BE49-F238E27FC236}">
                <a16:creationId xmlns:a16="http://schemas.microsoft.com/office/drawing/2014/main" id="{BECA51B4-696B-40CE-AAA6-7D1ABD181F0F}"/>
              </a:ext>
            </a:extLst>
          </p:cNvPr>
          <p:cNvSpPr/>
          <p:nvPr/>
        </p:nvSpPr>
        <p:spPr>
          <a:xfrm rot="19419628">
            <a:off x="2242463" y="1010885"/>
            <a:ext cx="804154" cy="31907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SGS Map">
            <a:extLst>
              <a:ext uri="{FF2B5EF4-FFF2-40B4-BE49-F238E27FC236}">
                <a16:creationId xmlns:a16="http://schemas.microsoft.com/office/drawing/2014/main" id="{1C64BAA4-FDF1-4076-ACBA-392815760823}"/>
              </a:ext>
            </a:extLst>
          </p:cNvPr>
          <p:cNvSpPr txBox="1"/>
          <p:nvPr/>
        </p:nvSpPr>
        <p:spPr>
          <a:xfrm>
            <a:off x="11298006" y="6596390"/>
            <a:ext cx="893994" cy="261610"/>
          </a:xfrm>
          <a:prstGeom prst="rect">
            <a:avLst/>
          </a:prstGeom>
          <a:noFill/>
        </p:spPr>
        <p:txBody>
          <a:bodyPr wrap="square" rtlCol="0">
            <a:spAutoFit/>
          </a:bodyPr>
          <a:lstStyle/>
          <a:p>
            <a:r>
              <a:rPr lang="en-US" sz="1100" dirty="0"/>
              <a:t>USGS MAP</a:t>
            </a:r>
          </a:p>
        </p:txBody>
      </p:sp>
      <p:sp>
        <p:nvSpPr>
          <p:cNvPr id="4" name="Index Contour Line"/>
          <p:cNvSpPr>
            <a:spLocks noGrp="1"/>
          </p:cNvSpPr>
          <p:nvPr>
            <p:ph type="title" idx="4294967295"/>
          </p:nvPr>
        </p:nvSpPr>
        <p:spPr>
          <a:xfrm>
            <a:off x="48295" y="0"/>
            <a:ext cx="4798972" cy="803653"/>
          </a:xfrm>
          <a:solidFill>
            <a:schemeClr val="tx1"/>
          </a:solidFill>
        </p:spPr>
        <p:txBody>
          <a:bodyPr/>
          <a:lstStyle/>
          <a:p>
            <a:pPr rtl="0" eaLnBrk="1" latinLnBrk="0" hangingPunct="1"/>
            <a:r>
              <a:rPr lang="en-US" sz="2800" kern="1200" dirty="0" smtClean="0">
                <a:solidFill>
                  <a:srgbClr val="FFFFFF"/>
                </a:solidFill>
                <a:effectLst/>
                <a:latin typeface="Arial" panose="020B0604020202020204" pitchFamily="34" charset="0"/>
                <a:ea typeface="+mn-ea"/>
                <a:cs typeface="Arial" panose="020B0604020202020204" pitchFamily="34" charset="0"/>
              </a:rPr>
              <a:t>Index Contour Line</a:t>
            </a:r>
            <a:endParaRPr lang="en-US" dirty="0" smtClean="0">
              <a:effectLst/>
            </a:endParaRPr>
          </a:p>
        </p:txBody>
      </p:sp>
    </p:spTree>
    <p:extLst>
      <p:ext uri="{BB962C8B-B14F-4D97-AF65-F5344CB8AC3E}">
        <p14:creationId xmlns:p14="http://schemas.microsoft.com/office/powerpoint/2010/main" val="91563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rater Hill" descr="Up close image of Crater Hill topographic map. The contour lines are labeled and show the distance between two points with a 200' elevation difference" title="Map">
            <a:extLst>
              <a:ext uri="{FF2B5EF4-FFF2-40B4-BE49-F238E27FC236}">
                <a16:creationId xmlns:a16="http://schemas.microsoft.com/office/drawing/2014/main" id="{821128DC-7348-45D3-A40A-E2322E76C199}"/>
              </a:ext>
            </a:extLst>
          </p:cNvPr>
          <p:cNvPicPr>
            <a:picLocks noChangeAspect="1"/>
          </p:cNvPicPr>
          <p:nvPr/>
        </p:nvPicPr>
        <p:blipFill>
          <a:blip r:embed="rId3"/>
          <a:stretch>
            <a:fillRect/>
          </a:stretch>
        </p:blipFill>
        <p:spPr>
          <a:xfrm>
            <a:off x="0" y="0"/>
            <a:ext cx="8980046" cy="6858000"/>
          </a:xfrm>
          <a:prstGeom prst="rect">
            <a:avLst/>
          </a:prstGeom>
        </p:spPr>
      </p:pic>
      <p:sp>
        <p:nvSpPr>
          <p:cNvPr id="4" name="5000 ft – 4800 ft = 200 ft">
            <a:extLst>
              <a:ext uri="{FF2B5EF4-FFF2-40B4-BE49-F238E27FC236}">
                <a16:creationId xmlns:a16="http://schemas.microsoft.com/office/drawing/2014/main" id="{19B6C33A-77B6-4F51-B764-3E6449A6B14A}"/>
              </a:ext>
            </a:extLst>
          </p:cNvPr>
          <p:cNvSpPr txBox="1"/>
          <p:nvPr/>
        </p:nvSpPr>
        <p:spPr>
          <a:xfrm>
            <a:off x="9039682" y="1902937"/>
            <a:ext cx="3029984" cy="2769989"/>
          </a:xfrm>
          <a:prstGeom prst="rect">
            <a:avLst/>
          </a:prstGeom>
          <a:noFill/>
        </p:spPr>
        <p:txBody>
          <a:bodyPr wrap="square" rtlCol="0">
            <a:spAutoFit/>
          </a:bodyPr>
          <a:lstStyle/>
          <a:p>
            <a:endParaRPr lang="en-US"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5000 ft – 4800 ft = 200 ft</a:t>
            </a:r>
          </a:p>
          <a:p>
            <a:pPr algn="ctr"/>
            <a:endParaRPr lang="en-US" b="1" dirty="0">
              <a:solidFill>
                <a:schemeClr val="bg1"/>
              </a:solidFill>
              <a:latin typeface="Arial" panose="020B0604020202020204" pitchFamily="34" charset="0"/>
              <a:cs typeface="Arial" panose="020B0604020202020204" pitchFamily="34" charset="0"/>
            </a:endParaRPr>
          </a:p>
          <a:p>
            <a:pPr algn="ctr"/>
            <a:endParaRPr lang="en-US" sz="2800" b="1" dirty="0">
              <a:solidFill>
                <a:schemeClr val="bg1"/>
              </a:solidFill>
              <a:latin typeface="Arial" panose="020B0604020202020204" pitchFamily="34" charset="0"/>
              <a:cs typeface="Arial" panose="020B0604020202020204" pitchFamily="34" charset="0"/>
            </a:endParaRPr>
          </a:p>
          <a:p>
            <a:pPr algn="ctr"/>
            <a:endParaRPr lang="en-US" b="1" dirty="0">
              <a:solidFill>
                <a:schemeClr val="bg1"/>
              </a:solidFill>
              <a:latin typeface="Arial" panose="020B0604020202020204" pitchFamily="34" charset="0"/>
              <a:cs typeface="Arial" panose="020B0604020202020204" pitchFamily="34" charset="0"/>
            </a:endParaRPr>
          </a:p>
          <a:p>
            <a:pPr algn="ctr"/>
            <a:endParaRPr lang="en-US" b="1" dirty="0">
              <a:solidFill>
                <a:schemeClr val="bg1"/>
              </a:solidFill>
              <a:latin typeface="Arial" panose="020B0604020202020204" pitchFamily="34" charset="0"/>
              <a:cs typeface="Arial" panose="020B0604020202020204" pitchFamily="34" charset="0"/>
            </a:endParaRPr>
          </a:p>
          <a:p>
            <a:pPr algn="ctr"/>
            <a:endParaRPr lang="en-US" b="1" dirty="0">
              <a:solidFill>
                <a:schemeClr val="bg1"/>
              </a:solidFill>
              <a:latin typeface="Arial" panose="020B0604020202020204" pitchFamily="34" charset="0"/>
              <a:cs typeface="Arial" panose="020B0604020202020204" pitchFamily="34" charset="0"/>
            </a:endParaRPr>
          </a:p>
        </p:txBody>
      </p:sp>
      <p:sp>
        <p:nvSpPr>
          <p:cNvPr id="5" name="1">
            <a:extLst>
              <a:ext uri="{FF2B5EF4-FFF2-40B4-BE49-F238E27FC236}">
                <a16:creationId xmlns:a16="http://schemas.microsoft.com/office/drawing/2014/main" id="{EEFB66C3-0218-415A-ADFB-C5DF0D2BAF07}"/>
              </a:ext>
            </a:extLst>
          </p:cNvPr>
          <p:cNvSpPr/>
          <p:nvPr/>
        </p:nvSpPr>
        <p:spPr>
          <a:xfrm>
            <a:off x="4851779" y="2866030"/>
            <a:ext cx="259307" cy="1910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1</a:t>
            </a:r>
          </a:p>
        </p:txBody>
      </p:sp>
      <p:sp>
        <p:nvSpPr>
          <p:cNvPr id="7" name="2">
            <a:extLst>
              <a:ext uri="{FF2B5EF4-FFF2-40B4-BE49-F238E27FC236}">
                <a16:creationId xmlns:a16="http://schemas.microsoft.com/office/drawing/2014/main" id="{2CB60B3A-AB18-4D2B-AD25-AC7678A306FC}"/>
              </a:ext>
            </a:extLst>
          </p:cNvPr>
          <p:cNvSpPr/>
          <p:nvPr/>
        </p:nvSpPr>
        <p:spPr>
          <a:xfrm>
            <a:off x="5096943" y="3058186"/>
            <a:ext cx="259307" cy="1910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2</a:t>
            </a:r>
          </a:p>
        </p:txBody>
      </p:sp>
      <p:sp>
        <p:nvSpPr>
          <p:cNvPr id="8" name="3">
            <a:extLst>
              <a:ext uri="{FF2B5EF4-FFF2-40B4-BE49-F238E27FC236}">
                <a16:creationId xmlns:a16="http://schemas.microsoft.com/office/drawing/2014/main" id="{DD9D47F5-820B-4A6D-A4F4-48E14EF222E6}"/>
              </a:ext>
            </a:extLst>
          </p:cNvPr>
          <p:cNvSpPr/>
          <p:nvPr/>
        </p:nvSpPr>
        <p:spPr>
          <a:xfrm>
            <a:off x="5415886" y="3185468"/>
            <a:ext cx="259307" cy="1910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3</a:t>
            </a:r>
          </a:p>
        </p:txBody>
      </p:sp>
      <p:sp>
        <p:nvSpPr>
          <p:cNvPr id="9" name="4">
            <a:extLst>
              <a:ext uri="{FF2B5EF4-FFF2-40B4-BE49-F238E27FC236}">
                <a16:creationId xmlns:a16="http://schemas.microsoft.com/office/drawing/2014/main" id="{5856C521-068C-4E1E-88F0-C6E56AAE9413}"/>
              </a:ext>
            </a:extLst>
          </p:cNvPr>
          <p:cNvSpPr/>
          <p:nvPr/>
        </p:nvSpPr>
        <p:spPr>
          <a:xfrm>
            <a:off x="5693393" y="3433550"/>
            <a:ext cx="259307" cy="1910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solidFill>
                  <a:schemeClr val="tx2">
                    <a:lumMod val="40000"/>
                    <a:lumOff val="60000"/>
                  </a:schemeClr>
                </a:solidFill>
              </a:rPr>
              <a:t>44</a:t>
            </a:r>
            <a:endParaRPr lang="en-US" dirty="0">
              <a:solidFill>
                <a:schemeClr val="tx2">
                  <a:lumMod val="40000"/>
                  <a:lumOff val="60000"/>
                </a:schemeClr>
              </a:solidFill>
            </a:endParaRPr>
          </a:p>
        </p:txBody>
      </p:sp>
      <p:sp>
        <p:nvSpPr>
          <p:cNvPr id="10" name="5">
            <a:extLst>
              <a:ext uri="{FF2B5EF4-FFF2-40B4-BE49-F238E27FC236}">
                <a16:creationId xmlns:a16="http://schemas.microsoft.com/office/drawing/2014/main" id="{A8224F81-62A1-4109-B3A9-A5C140C1C65D}"/>
              </a:ext>
            </a:extLst>
          </p:cNvPr>
          <p:cNvSpPr/>
          <p:nvPr/>
        </p:nvSpPr>
        <p:spPr>
          <a:xfrm>
            <a:off x="6239301" y="3429000"/>
            <a:ext cx="259307" cy="1910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5</a:t>
            </a:r>
          </a:p>
        </p:txBody>
      </p:sp>
      <p:sp>
        <p:nvSpPr>
          <p:cNvPr id="11" name="USGS Map" hidden="1">
            <a:extLst>
              <a:ext uri="{FF2B5EF4-FFF2-40B4-BE49-F238E27FC236}">
                <a16:creationId xmlns:a16="http://schemas.microsoft.com/office/drawing/2014/main" id="{D018798A-3239-4370-A83A-F70F6D8B8509}"/>
              </a:ext>
            </a:extLst>
          </p:cNvPr>
          <p:cNvSpPr txBox="1"/>
          <p:nvPr/>
        </p:nvSpPr>
        <p:spPr>
          <a:xfrm>
            <a:off x="8086052" y="6596390"/>
            <a:ext cx="893994" cy="261610"/>
          </a:xfrm>
          <a:prstGeom prst="rect">
            <a:avLst/>
          </a:prstGeom>
          <a:noFill/>
        </p:spPr>
        <p:txBody>
          <a:bodyPr wrap="square" rtlCol="0">
            <a:spAutoFit/>
          </a:bodyPr>
          <a:lstStyle/>
          <a:p>
            <a:r>
              <a:rPr lang="en-US" sz="1100" dirty="0"/>
              <a:t>USGS MAP</a:t>
            </a:r>
          </a:p>
        </p:txBody>
      </p:sp>
      <p:sp>
        <p:nvSpPr>
          <p:cNvPr id="12" name="A">
            <a:extLst>
              <a:ext uri="{FF2B5EF4-FFF2-40B4-BE49-F238E27FC236}">
                <a16:creationId xmlns:a16="http://schemas.microsoft.com/office/drawing/2014/main" id="{5B1CBC59-BEB3-433A-97A3-CB97FFD2D9B1}"/>
              </a:ext>
            </a:extLst>
          </p:cNvPr>
          <p:cNvSpPr/>
          <p:nvPr/>
        </p:nvSpPr>
        <p:spPr>
          <a:xfrm>
            <a:off x="1682755" y="1769776"/>
            <a:ext cx="334304" cy="303847"/>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2">
                    <a:lumMod val="40000"/>
                    <a:lumOff val="60000"/>
                  </a:schemeClr>
                </a:solidFill>
              </a:rPr>
              <a:t>A</a:t>
            </a:r>
          </a:p>
        </p:txBody>
      </p:sp>
      <p:sp>
        <p:nvSpPr>
          <p:cNvPr id="13" name="B">
            <a:extLst>
              <a:ext uri="{FF2B5EF4-FFF2-40B4-BE49-F238E27FC236}">
                <a16:creationId xmlns:a16="http://schemas.microsoft.com/office/drawing/2014/main" id="{1CDBC285-B20F-41D3-8DED-767DC01FB361}"/>
              </a:ext>
            </a:extLst>
          </p:cNvPr>
          <p:cNvSpPr/>
          <p:nvPr/>
        </p:nvSpPr>
        <p:spPr>
          <a:xfrm>
            <a:off x="544373" y="1772949"/>
            <a:ext cx="310452" cy="300674"/>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2">
                    <a:lumMod val="40000"/>
                    <a:lumOff val="60000"/>
                  </a:schemeClr>
                </a:solidFill>
              </a:rPr>
              <a:t>B</a:t>
            </a:r>
          </a:p>
        </p:txBody>
      </p:sp>
      <p:sp>
        <p:nvSpPr>
          <p:cNvPr id="6" name="Contour Interval"/>
          <p:cNvSpPr>
            <a:spLocks noGrp="1"/>
          </p:cNvSpPr>
          <p:nvPr>
            <p:ph type="title" idx="4294967295"/>
          </p:nvPr>
        </p:nvSpPr>
        <p:spPr>
          <a:xfrm>
            <a:off x="157901" y="128015"/>
            <a:ext cx="3928324" cy="672085"/>
          </a:xfrm>
          <a:solidFill>
            <a:schemeClr val="tx1"/>
          </a:solidFill>
        </p:spPr>
        <p:txBody>
          <a:bodyPr>
            <a:normAutofit fontScale="90000"/>
          </a:bodyPr>
          <a:lstStyle/>
          <a:p>
            <a:pPr rtl="0" eaLnBrk="1" latinLnBrk="0" hangingPunct="1"/>
            <a:r>
              <a:rPr lang="en-US" sz="2800" kern="1200" dirty="0" smtClean="0">
                <a:solidFill>
                  <a:srgbClr val="FFFFFF"/>
                </a:solidFill>
                <a:effectLst/>
                <a:latin typeface="Arial" panose="020B0604020202020204" pitchFamily="34" charset="0"/>
                <a:ea typeface="+mn-ea"/>
                <a:cs typeface="Arial" panose="020B0604020202020204" pitchFamily="34" charset="0"/>
              </a:rPr>
              <a:t>Contour Interval</a:t>
            </a:r>
            <a:endParaRPr lang="en-US" dirty="0" smtClean="0">
              <a:effectLst/>
            </a:endParaRPr>
          </a:p>
        </p:txBody>
      </p:sp>
    </p:spTree>
    <p:extLst>
      <p:ext uri="{BB962C8B-B14F-4D97-AF65-F5344CB8AC3E}">
        <p14:creationId xmlns:p14="http://schemas.microsoft.com/office/powerpoint/2010/main" val="1046309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rater Hill topographic map" descr="Up close image of Crater Hill topographic map. The contour lines are labeled and show the distance between two points with a 200' elevation difference. Each contour line between them is labeled 1-5" title="Map">
            <a:extLst>
              <a:ext uri="{FF2B5EF4-FFF2-40B4-BE49-F238E27FC236}">
                <a16:creationId xmlns:a16="http://schemas.microsoft.com/office/drawing/2014/main" id="{821128DC-7348-45D3-A40A-E2322E76C199}"/>
              </a:ext>
            </a:extLst>
          </p:cNvPr>
          <p:cNvPicPr>
            <a:picLocks noChangeAspect="1"/>
          </p:cNvPicPr>
          <p:nvPr/>
        </p:nvPicPr>
        <p:blipFill>
          <a:blip r:embed="rId3"/>
          <a:stretch>
            <a:fillRect/>
          </a:stretch>
        </p:blipFill>
        <p:spPr>
          <a:xfrm>
            <a:off x="0" y="0"/>
            <a:ext cx="8980046" cy="6858000"/>
          </a:xfrm>
          <a:prstGeom prst="rect">
            <a:avLst/>
          </a:prstGeom>
        </p:spPr>
      </p:pic>
      <p:sp>
        <p:nvSpPr>
          <p:cNvPr id="11" name="USGS Map">
            <a:extLst>
              <a:ext uri="{FF2B5EF4-FFF2-40B4-BE49-F238E27FC236}">
                <a16:creationId xmlns:a16="http://schemas.microsoft.com/office/drawing/2014/main" id="{D018798A-3239-4370-A83A-F70F6D8B8509}"/>
              </a:ext>
            </a:extLst>
          </p:cNvPr>
          <p:cNvSpPr txBox="1"/>
          <p:nvPr/>
        </p:nvSpPr>
        <p:spPr>
          <a:xfrm>
            <a:off x="8086052" y="6596390"/>
            <a:ext cx="893994" cy="261610"/>
          </a:xfrm>
          <a:prstGeom prst="rect">
            <a:avLst/>
          </a:prstGeom>
          <a:noFill/>
        </p:spPr>
        <p:txBody>
          <a:bodyPr wrap="square" rtlCol="0">
            <a:spAutoFit/>
          </a:bodyPr>
          <a:lstStyle/>
          <a:p>
            <a:r>
              <a:rPr lang="en-US" sz="1100" dirty="0"/>
              <a:t>USGS MAP</a:t>
            </a:r>
          </a:p>
        </p:txBody>
      </p:sp>
      <p:sp>
        <p:nvSpPr>
          <p:cNvPr id="4" name="TextBox 3">
            <a:extLst>
              <a:ext uri="{FF2B5EF4-FFF2-40B4-BE49-F238E27FC236}">
                <a16:creationId xmlns:a16="http://schemas.microsoft.com/office/drawing/2014/main" id="{19B6C33A-77B6-4F51-B764-3E6449A6B14A}"/>
              </a:ext>
            </a:extLst>
          </p:cNvPr>
          <p:cNvSpPr txBox="1"/>
          <p:nvPr/>
        </p:nvSpPr>
        <p:spPr>
          <a:xfrm>
            <a:off x="9039682" y="242047"/>
            <a:ext cx="2981989" cy="6217087"/>
          </a:xfrm>
          <a:prstGeom prst="rect">
            <a:avLst/>
          </a:prstGeom>
          <a:noFill/>
        </p:spPr>
        <p:txBody>
          <a:bodyPr wrap="square" rtlCol="0">
            <a:spAutoFit/>
          </a:bodyPr>
          <a:lstStyle/>
          <a:p>
            <a:endParaRPr lang="en-US"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5000 ft – 4800 ft = 200 ft. total elevation loss</a:t>
            </a:r>
          </a:p>
          <a:p>
            <a:pPr algn="ctr"/>
            <a:endParaRPr lang="en-US" sz="28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200 ft / 5 contour lines = 40 ft. elevation</a:t>
            </a:r>
          </a:p>
          <a:p>
            <a:pPr algn="ctr"/>
            <a:endParaRPr lang="en-US" sz="28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Contour Interval = 40 ft.</a:t>
            </a:r>
          </a:p>
          <a:p>
            <a:pPr algn="ctr"/>
            <a:endParaRPr lang="en-US" b="1" dirty="0">
              <a:solidFill>
                <a:schemeClr val="bg1"/>
              </a:solidFill>
              <a:latin typeface="Arial" panose="020B0604020202020204" pitchFamily="34" charset="0"/>
              <a:cs typeface="Arial" panose="020B0604020202020204" pitchFamily="34" charset="0"/>
            </a:endParaRPr>
          </a:p>
          <a:p>
            <a:pPr algn="ctr"/>
            <a:endParaRPr lang="en-US" sz="2800" b="1" dirty="0">
              <a:solidFill>
                <a:schemeClr val="bg1"/>
              </a:solidFill>
              <a:latin typeface="Arial" panose="020B0604020202020204" pitchFamily="34" charset="0"/>
              <a:cs typeface="Arial" panose="020B0604020202020204" pitchFamily="34" charset="0"/>
            </a:endParaRPr>
          </a:p>
          <a:p>
            <a:pPr algn="ctr"/>
            <a:endParaRPr lang="en-US" b="1" dirty="0">
              <a:solidFill>
                <a:schemeClr val="bg1"/>
              </a:solidFill>
              <a:latin typeface="Arial" panose="020B0604020202020204" pitchFamily="34" charset="0"/>
              <a:cs typeface="Arial" panose="020B0604020202020204" pitchFamily="34" charset="0"/>
            </a:endParaRPr>
          </a:p>
          <a:p>
            <a:pPr algn="ctr"/>
            <a:endParaRPr lang="en-US" b="1" dirty="0">
              <a:solidFill>
                <a:schemeClr val="bg1"/>
              </a:solidFill>
              <a:latin typeface="Arial" panose="020B0604020202020204" pitchFamily="34" charset="0"/>
              <a:cs typeface="Arial" panose="020B0604020202020204" pitchFamily="34" charset="0"/>
            </a:endParaRPr>
          </a:p>
          <a:p>
            <a:pPr algn="ctr"/>
            <a:endParaRPr lang="en-US" b="1" dirty="0">
              <a:solidFill>
                <a:schemeClr val="bg1"/>
              </a:solidFill>
              <a:latin typeface="Arial" panose="020B0604020202020204" pitchFamily="34" charset="0"/>
              <a:cs typeface="Arial" panose="020B0604020202020204" pitchFamily="34" charset="0"/>
            </a:endParaRPr>
          </a:p>
        </p:txBody>
      </p:sp>
      <p:sp>
        <p:nvSpPr>
          <p:cNvPr id="5" name="1- Highest Elevation">
            <a:extLst>
              <a:ext uri="{FF2B5EF4-FFF2-40B4-BE49-F238E27FC236}">
                <a16:creationId xmlns:a16="http://schemas.microsoft.com/office/drawing/2014/main" id="{EEFB66C3-0218-415A-ADFB-C5DF0D2BAF07}"/>
              </a:ext>
            </a:extLst>
          </p:cNvPr>
          <p:cNvSpPr/>
          <p:nvPr/>
        </p:nvSpPr>
        <p:spPr>
          <a:xfrm>
            <a:off x="1234520" y="2220571"/>
            <a:ext cx="271551" cy="1999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1</a:t>
            </a:r>
          </a:p>
        </p:txBody>
      </p:sp>
      <p:sp>
        <p:nvSpPr>
          <p:cNvPr id="7" name="2">
            <a:extLst>
              <a:ext uri="{FF2B5EF4-FFF2-40B4-BE49-F238E27FC236}">
                <a16:creationId xmlns:a16="http://schemas.microsoft.com/office/drawing/2014/main" id="{2CB60B3A-AB18-4D2B-AD25-AC7678A306FC}"/>
              </a:ext>
            </a:extLst>
          </p:cNvPr>
          <p:cNvSpPr/>
          <p:nvPr/>
        </p:nvSpPr>
        <p:spPr>
          <a:xfrm>
            <a:off x="907228" y="2574092"/>
            <a:ext cx="259307" cy="1910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2</a:t>
            </a:r>
          </a:p>
        </p:txBody>
      </p:sp>
      <p:sp>
        <p:nvSpPr>
          <p:cNvPr id="8" name="3">
            <a:extLst>
              <a:ext uri="{FF2B5EF4-FFF2-40B4-BE49-F238E27FC236}">
                <a16:creationId xmlns:a16="http://schemas.microsoft.com/office/drawing/2014/main" id="{DD9D47F5-820B-4A6D-A4F4-48E14EF222E6}"/>
              </a:ext>
            </a:extLst>
          </p:cNvPr>
          <p:cNvSpPr/>
          <p:nvPr/>
        </p:nvSpPr>
        <p:spPr>
          <a:xfrm>
            <a:off x="647921" y="3132283"/>
            <a:ext cx="259307" cy="1910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3</a:t>
            </a:r>
          </a:p>
        </p:txBody>
      </p:sp>
      <p:sp>
        <p:nvSpPr>
          <p:cNvPr id="9" name="4">
            <a:extLst>
              <a:ext uri="{FF2B5EF4-FFF2-40B4-BE49-F238E27FC236}">
                <a16:creationId xmlns:a16="http://schemas.microsoft.com/office/drawing/2014/main" id="{5856C521-068C-4E1E-88F0-C6E56AAE9413}"/>
              </a:ext>
            </a:extLst>
          </p:cNvPr>
          <p:cNvSpPr/>
          <p:nvPr/>
        </p:nvSpPr>
        <p:spPr>
          <a:xfrm>
            <a:off x="518267" y="3703921"/>
            <a:ext cx="259307" cy="1910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4</a:t>
            </a:r>
          </a:p>
        </p:txBody>
      </p:sp>
      <p:sp>
        <p:nvSpPr>
          <p:cNvPr id="10" name="5- Lowest elevation">
            <a:extLst>
              <a:ext uri="{FF2B5EF4-FFF2-40B4-BE49-F238E27FC236}">
                <a16:creationId xmlns:a16="http://schemas.microsoft.com/office/drawing/2014/main" id="{A8224F81-62A1-4109-B3A9-A5C140C1C65D}"/>
              </a:ext>
            </a:extLst>
          </p:cNvPr>
          <p:cNvSpPr/>
          <p:nvPr/>
        </p:nvSpPr>
        <p:spPr>
          <a:xfrm>
            <a:off x="440292" y="4180024"/>
            <a:ext cx="259307" cy="1910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5</a:t>
            </a:r>
          </a:p>
        </p:txBody>
      </p:sp>
      <p:sp>
        <p:nvSpPr>
          <p:cNvPr id="13" name="Point B- Lower elevation">
            <a:extLst>
              <a:ext uri="{FF2B5EF4-FFF2-40B4-BE49-F238E27FC236}">
                <a16:creationId xmlns:a16="http://schemas.microsoft.com/office/drawing/2014/main" id="{1CDBC285-B20F-41D3-8DED-767DC01FB361}"/>
              </a:ext>
            </a:extLst>
          </p:cNvPr>
          <p:cNvSpPr/>
          <p:nvPr/>
        </p:nvSpPr>
        <p:spPr>
          <a:xfrm>
            <a:off x="544373" y="1772949"/>
            <a:ext cx="310452" cy="300674"/>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2">
                    <a:lumMod val="40000"/>
                    <a:lumOff val="60000"/>
                  </a:schemeClr>
                </a:solidFill>
              </a:rPr>
              <a:t>B</a:t>
            </a:r>
          </a:p>
        </p:txBody>
      </p:sp>
      <p:sp>
        <p:nvSpPr>
          <p:cNvPr id="12" name="Point A- higher elevation">
            <a:extLst>
              <a:ext uri="{FF2B5EF4-FFF2-40B4-BE49-F238E27FC236}">
                <a16:creationId xmlns:a16="http://schemas.microsoft.com/office/drawing/2014/main" id="{5B1CBC59-BEB3-433A-97A3-CB97FFD2D9B1}"/>
              </a:ext>
            </a:extLst>
          </p:cNvPr>
          <p:cNvSpPr/>
          <p:nvPr/>
        </p:nvSpPr>
        <p:spPr>
          <a:xfrm>
            <a:off x="1682755" y="1769776"/>
            <a:ext cx="334304" cy="303847"/>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2">
                    <a:lumMod val="40000"/>
                    <a:lumOff val="60000"/>
                  </a:schemeClr>
                </a:solidFill>
              </a:rPr>
              <a:t>A</a:t>
            </a:r>
          </a:p>
        </p:txBody>
      </p:sp>
      <p:sp>
        <p:nvSpPr>
          <p:cNvPr id="6" name="Contour Interval"/>
          <p:cNvSpPr>
            <a:spLocks noGrp="1"/>
          </p:cNvSpPr>
          <p:nvPr>
            <p:ph type="title" idx="4294967295"/>
          </p:nvPr>
        </p:nvSpPr>
        <p:spPr>
          <a:xfrm>
            <a:off x="152590" y="87185"/>
            <a:ext cx="4105085" cy="817438"/>
          </a:xfrm>
          <a:solidFill>
            <a:schemeClr val="tx1"/>
          </a:solidFill>
        </p:spPr>
        <p:txBody>
          <a:bodyPr>
            <a:normAutofit fontScale="90000"/>
          </a:bodyPr>
          <a:lstStyle/>
          <a:p>
            <a:r>
              <a:rPr lang="en-US" dirty="0" smtClean="0">
                <a:solidFill>
                  <a:schemeClr val="bg1"/>
                </a:solidFill>
              </a:rPr>
              <a:t>Contour interval </a:t>
            </a:r>
            <a:r>
              <a:rPr lang="en-US" dirty="0" smtClean="0">
                <a:solidFill>
                  <a:schemeClr val="tx1"/>
                </a:solidFill>
              </a:rPr>
              <a:t>2</a:t>
            </a:r>
            <a:endParaRPr lang="en-US" dirty="0">
              <a:solidFill>
                <a:schemeClr val="tx1"/>
              </a:solidFill>
            </a:endParaRPr>
          </a:p>
        </p:txBody>
      </p:sp>
    </p:spTree>
    <p:extLst>
      <p:ext uri="{BB962C8B-B14F-4D97-AF65-F5344CB8AC3E}">
        <p14:creationId xmlns:p14="http://schemas.microsoft.com/office/powerpoint/2010/main" val="33892042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ater Hill Topographic map" descr="Up close image of the topographic map at the Crater Hill landform." title="Map">
            <a:extLst>
              <a:ext uri="{FF2B5EF4-FFF2-40B4-BE49-F238E27FC236}">
                <a16:creationId xmlns:a16="http://schemas.microsoft.com/office/drawing/2014/main" id="{D6325765-F81C-41E9-AA84-A60AFAE2BE75}"/>
              </a:ext>
            </a:extLst>
          </p:cNvPr>
          <p:cNvPicPr>
            <a:picLocks noChangeAspect="1"/>
          </p:cNvPicPr>
          <p:nvPr/>
        </p:nvPicPr>
        <p:blipFill rotWithShape="1">
          <a:blip r:embed="rId3"/>
          <a:srcRect l="12838" t="4450" r="4379" b="6540"/>
          <a:stretch/>
        </p:blipFill>
        <p:spPr>
          <a:xfrm>
            <a:off x="1239526" y="0"/>
            <a:ext cx="9480176" cy="6857999"/>
          </a:xfrm>
          <a:prstGeom prst="rect">
            <a:avLst/>
          </a:prstGeom>
        </p:spPr>
      </p:pic>
      <p:sp>
        <p:nvSpPr>
          <p:cNvPr id="12" name="USGS Map">
            <a:extLst>
              <a:ext uri="{FF2B5EF4-FFF2-40B4-BE49-F238E27FC236}">
                <a16:creationId xmlns:a16="http://schemas.microsoft.com/office/drawing/2014/main" id="{DC467FC5-54DD-443E-868A-9BD70BF5609A}"/>
              </a:ext>
            </a:extLst>
          </p:cNvPr>
          <p:cNvSpPr txBox="1"/>
          <p:nvPr/>
        </p:nvSpPr>
        <p:spPr>
          <a:xfrm>
            <a:off x="10272705" y="6596389"/>
            <a:ext cx="893994" cy="261610"/>
          </a:xfrm>
          <a:prstGeom prst="rect">
            <a:avLst/>
          </a:prstGeom>
          <a:noFill/>
        </p:spPr>
        <p:txBody>
          <a:bodyPr wrap="square" rtlCol="0">
            <a:spAutoFit/>
          </a:bodyPr>
          <a:lstStyle/>
          <a:p>
            <a:r>
              <a:rPr lang="en-US" sz="1100" dirty="0"/>
              <a:t>USGS MAP</a:t>
            </a:r>
          </a:p>
        </p:txBody>
      </p:sp>
      <p:sp>
        <p:nvSpPr>
          <p:cNvPr id="15" name="1- Lowest point">
            <a:extLst>
              <a:ext uri="{FF2B5EF4-FFF2-40B4-BE49-F238E27FC236}">
                <a16:creationId xmlns:a16="http://schemas.microsoft.com/office/drawing/2014/main" id="{63A0A7EF-F846-4131-AA20-15E70DD9F478}"/>
              </a:ext>
            </a:extLst>
          </p:cNvPr>
          <p:cNvSpPr/>
          <p:nvPr/>
        </p:nvSpPr>
        <p:spPr>
          <a:xfrm>
            <a:off x="3511415" y="1899503"/>
            <a:ext cx="177421"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1</a:t>
            </a:r>
          </a:p>
        </p:txBody>
      </p:sp>
      <p:sp>
        <p:nvSpPr>
          <p:cNvPr id="16" name="2">
            <a:extLst>
              <a:ext uri="{FF2B5EF4-FFF2-40B4-BE49-F238E27FC236}">
                <a16:creationId xmlns:a16="http://schemas.microsoft.com/office/drawing/2014/main" id="{904A813B-490F-44AD-942F-C174F637756B}"/>
              </a:ext>
            </a:extLst>
          </p:cNvPr>
          <p:cNvSpPr/>
          <p:nvPr/>
        </p:nvSpPr>
        <p:spPr>
          <a:xfrm>
            <a:off x="3469038" y="2181268"/>
            <a:ext cx="177421" cy="2949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2</a:t>
            </a:r>
          </a:p>
        </p:txBody>
      </p:sp>
      <p:sp>
        <p:nvSpPr>
          <p:cNvPr id="17" name="3">
            <a:extLst>
              <a:ext uri="{FF2B5EF4-FFF2-40B4-BE49-F238E27FC236}">
                <a16:creationId xmlns:a16="http://schemas.microsoft.com/office/drawing/2014/main" id="{D611A5C1-096C-448F-8D9A-1105AB2B0B01}"/>
              </a:ext>
            </a:extLst>
          </p:cNvPr>
          <p:cNvSpPr/>
          <p:nvPr/>
        </p:nvSpPr>
        <p:spPr>
          <a:xfrm>
            <a:off x="3636124" y="2577469"/>
            <a:ext cx="124709" cy="2949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3</a:t>
            </a:r>
          </a:p>
        </p:txBody>
      </p:sp>
      <p:sp>
        <p:nvSpPr>
          <p:cNvPr id="18" name="4">
            <a:extLst>
              <a:ext uri="{FF2B5EF4-FFF2-40B4-BE49-F238E27FC236}">
                <a16:creationId xmlns:a16="http://schemas.microsoft.com/office/drawing/2014/main" id="{99E540A7-2743-4537-8473-1875BA836697}"/>
              </a:ext>
            </a:extLst>
          </p:cNvPr>
          <p:cNvSpPr/>
          <p:nvPr/>
        </p:nvSpPr>
        <p:spPr>
          <a:xfrm>
            <a:off x="3880071" y="2723857"/>
            <a:ext cx="124709" cy="2949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4</a:t>
            </a:r>
          </a:p>
        </p:txBody>
      </p:sp>
      <p:sp>
        <p:nvSpPr>
          <p:cNvPr id="19" name="5- Second highest">
            <a:extLst>
              <a:ext uri="{FF2B5EF4-FFF2-40B4-BE49-F238E27FC236}">
                <a16:creationId xmlns:a16="http://schemas.microsoft.com/office/drawing/2014/main" id="{328A8C1F-5F80-4542-BC53-CB59990F2215}"/>
              </a:ext>
            </a:extLst>
          </p:cNvPr>
          <p:cNvSpPr/>
          <p:nvPr/>
        </p:nvSpPr>
        <p:spPr>
          <a:xfrm>
            <a:off x="4247225" y="2138530"/>
            <a:ext cx="124709" cy="2949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2">
                    <a:lumMod val="40000"/>
                    <a:lumOff val="60000"/>
                  </a:schemeClr>
                </a:solidFill>
              </a:rPr>
              <a:t>5</a:t>
            </a:r>
          </a:p>
        </p:txBody>
      </p:sp>
      <mc:AlternateContent xmlns:mc="http://schemas.openxmlformats.org/markup-compatibility/2006">
        <mc:Choice xmlns:p14="http://schemas.microsoft.com/office/powerpoint/2010/main" Requires="p14">
          <p:contentPart p14:bwMode="auto" r:id="rId4">
            <p14:nvContentPartPr>
              <p14:cNvPr id="13" name="Circle around the highest point on the map" descr="An oval highlighting the highest point on the map at the center of all the contour lines" title="Highest Point">
                <a:extLst>
                  <a:ext uri="{FF2B5EF4-FFF2-40B4-BE49-F238E27FC236}">
                    <a16:creationId xmlns:a16="http://schemas.microsoft.com/office/drawing/2014/main" id="{0E248FB4-F4A9-43ED-BAE4-A43DBB89BE98}"/>
                  </a:ext>
                </a:extLst>
              </p14:cNvPr>
              <p14:cNvContentPartPr/>
              <p14:nvPr/>
            </p14:nvContentPartPr>
            <p14:xfrm flipV="1">
              <a:off x="4526854" y="2252443"/>
              <a:ext cx="45719" cy="82921"/>
            </p14:xfrm>
          </p:contentPart>
        </mc:Choice>
        <mc:Fallback>
          <p:pic>
            <p:nvPicPr>
              <p:cNvPr id="13" name="Circle around the highest point on the map" descr="An oval highlighting the highest point on the map at the center of all the contour lines" title="Highest Point">
                <a:extLst>
                  <a:ext uri="{FF2B5EF4-FFF2-40B4-BE49-F238E27FC236}">
                    <a16:creationId xmlns:a16="http://schemas.microsoft.com/office/drawing/2014/main" id="{0E248FB4-F4A9-43ED-BAE4-A43DBB89BE98}"/>
                  </a:ext>
                </a:extLst>
              </p:cNvPr>
              <p:cNvPicPr/>
              <p:nvPr/>
            </p:nvPicPr>
            <p:blipFill>
              <a:blip r:embed="rId5"/>
              <a:stretch>
                <a:fillRect/>
              </a:stretch>
            </p:blipFill>
            <p:spPr>
              <a:xfrm flipV="1">
                <a:off x="4436856" y="2072180"/>
                <a:ext cx="225715" cy="443447"/>
              </a:xfrm>
              <a:prstGeom prst="rect">
                <a:avLst/>
              </a:prstGeom>
            </p:spPr>
          </p:pic>
        </mc:Fallback>
      </mc:AlternateContent>
      <p:sp>
        <p:nvSpPr>
          <p:cNvPr id="3" name="Highest Point"/>
          <p:cNvSpPr>
            <a:spLocks noGrp="1"/>
          </p:cNvSpPr>
          <p:nvPr>
            <p:ph type="title" idx="4294967295"/>
          </p:nvPr>
        </p:nvSpPr>
        <p:spPr>
          <a:xfrm>
            <a:off x="245941" y="113728"/>
            <a:ext cx="3223097" cy="1499616"/>
          </a:xfrm>
          <a:solidFill>
            <a:schemeClr val="tx1"/>
          </a:solidFill>
        </p:spPr>
        <p:txBody>
          <a:bodyPr/>
          <a:lstStyle/>
          <a:p>
            <a:r>
              <a:rPr lang="en-US" dirty="0" smtClean="0">
                <a:solidFill>
                  <a:schemeClr val="bg1"/>
                </a:solidFill>
              </a:rPr>
              <a:t>Highest Point</a:t>
            </a:r>
            <a:endParaRPr lang="en-US" dirty="0">
              <a:solidFill>
                <a:schemeClr val="bg1"/>
              </a:solidFill>
            </a:endParaRPr>
          </a:p>
        </p:txBody>
      </p:sp>
    </p:spTree>
    <p:extLst>
      <p:ext uri="{BB962C8B-B14F-4D97-AF65-F5344CB8AC3E}">
        <p14:creationId xmlns:p14="http://schemas.microsoft.com/office/powerpoint/2010/main" val="2018497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ater Hill topographic map" descr="Up close image of the topographic map at the Crater Hill landform with arrows pointing down across contour lines to signify a loss in elevation." title="Map">
            <a:extLst>
              <a:ext uri="{FF2B5EF4-FFF2-40B4-BE49-F238E27FC236}">
                <a16:creationId xmlns:a16="http://schemas.microsoft.com/office/drawing/2014/main" id="{D6325765-F81C-41E9-AA84-A60AFAE2BE75}"/>
              </a:ext>
            </a:extLst>
          </p:cNvPr>
          <p:cNvPicPr>
            <a:picLocks noChangeAspect="1"/>
          </p:cNvPicPr>
          <p:nvPr/>
        </p:nvPicPr>
        <p:blipFill>
          <a:blip r:embed="rId3"/>
          <a:stretch>
            <a:fillRect/>
          </a:stretch>
        </p:blipFill>
        <p:spPr>
          <a:xfrm>
            <a:off x="1060173" y="1"/>
            <a:ext cx="10106526" cy="6858000"/>
          </a:xfrm>
          <a:prstGeom prst="rect">
            <a:avLst/>
          </a:prstGeom>
        </p:spPr>
      </p:pic>
      <p:sp>
        <p:nvSpPr>
          <p:cNvPr id="5" name="Arrow pointing down" descr="Arrow pointing down" title="Arrow">
            <a:extLst>
              <a:ext uri="{FF2B5EF4-FFF2-40B4-BE49-F238E27FC236}">
                <a16:creationId xmlns:a16="http://schemas.microsoft.com/office/drawing/2014/main" id="{0C0946CF-4658-40D4-8A5A-28DD24439BB6}"/>
              </a:ext>
            </a:extLst>
          </p:cNvPr>
          <p:cNvSpPr/>
          <p:nvPr/>
        </p:nvSpPr>
        <p:spPr>
          <a:xfrm rot="18912344">
            <a:off x="9331463" y="5108209"/>
            <a:ext cx="263366" cy="960038"/>
          </a:xfrm>
          <a:prstGeom prst="downArrow">
            <a:avLst>
              <a:gd name="adj1" fmla="val 40494"/>
              <a:gd name="adj2" fmla="val 450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pointing down">
            <a:extLst>
              <a:ext uri="{FF2B5EF4-FFF2-40B4-BE49-F238E27FC236}">
                <a16:creationId xmlns:a16="http://schemas.microsoft.com/office/drawing/2014/main" id="{468FDE87-EDAC-4CC6-AE70-F02F643AC326}"/>
              </a:ext>
            </a:extLst>
          </p:cNvPr>
          <p:cNvSpPr txBox="1"/>
          <p:nvPr/>
        </p:nvSpPr>
        <p:spPr>
          <a:xfrm>
            <a:off x="10406184" y="6596390"/>
            <a:ext cx="893994" cy="261610"/>
          </a:xfrm>
          <a:prstGeom prst="rect">
            <a:avLst/>
          </a:prstGeom>
          <a:noFill/>
        </p:spPr>
        <p:txBody>
          <a:bodyPr wrap="square" rtlCol="0">
            <a:spAutoFit/>
          </a:bodyPr>
          <a:lstStyle/>
          <a:p>
            <a:r>
              <a:rPr lang="en-US" sz="1100" dirty="0"/>
              <a:t>USGS MAP</a:t>
            </a:r>
          </a:p>
        </p:txBody>
      </p:sp>
      <p:sp>
        <p:nvSpPr>
          <p:cNvPr id="8" name="Arrow pointing down" descr="Arrow pointing down." title="Arrow">
            <a:extLst>
              <a:ext uri="{FF2B5EF4-FFF2-40B4-BE49-F238E27FC236}">
                <a16:creationId xmlns:a16="http://schemas.microsoft.com/office/drawing/2014/main" id="{EDEA4EFF-E6AD-4F67-9675-DE3A0A3B6AA9}"/>
              </a:ext>
            </a:extLst>
          </p:cNvPr>
          <p:cNvSpPr/>
          <p:nvPr/>
        </p:nvSpPr>
        <p:spPr>
          <a:xfrm rot="18640080">
            <a:off x="6614536" y="2706596"/>
            <a:ext cx="263366" cy="960038"/>
          </a:xfrm>
          <a:prstGeom prst="downArrow">
            <a:avLst>
              <a:gd name="adj1" fmla="val 40494"/>
              <a:gd name="adj2" fmla="val 450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pointing down" descr="Arrow pointing down" title="Arrow">
            <a:extLst>
              <a:ext uri="{FF2B5EF4-FFF2-40B4-BE49-F238E27FC236}">
                <a16:creationId xmlns:a16="http://schemas.microsoft.com/office/drawing/2014/main" id="{76B08062-4F32-48E4-A4AD-855EFA07D386}"/>
              </a:ext>
            </a:extLst>
          </p:cNvPr>
          <p:cNvSpPr/>
          <p:nvPr/>
        </p:nvSpPr>
        <p:spPr>
          <a:xfrm rot="18883575">
            <a:off x="8001903" y="3829112"/>
            <a:ext cx="263366" cy="960038"/>
          </a:xfrm>
          <a:prstGeom prst="downArrow">
            <a:avLst>
              <a:gd name="adj1" fmla="val 40494"/>
              <a:gd name="adj2" fmla="val 450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owest Point"/>
          <p:cNvSpPr>
            <a:spLocks noGrp="1"/>
          </p:cNvSpPr>
          <p:nvPr>
            <p:ph type="title" idx="4294967295"/>
          </p:nvPr>
        </p:nvSpPr>
        <p:spPr>
          <a:xfrm>
            <a:off x="209740" y="170879"/>
            <a:ext cx="3262122" cy="586359"/>
          </a:xfrm>
          <a:solidFill>
            <a:schemeClr val="tx1"/>
          </a:solidFill>
        </p:spPr>
        <p:txBody>
          <a:bodyPr/>
          <a:lstStyle/>
          <a:p>
            <a:pPr rtl="0" eaLnBrk="1" latinLnBrk="0" hangingPunct="1"/>
            <a:r>
              <a:rPr lang="en-US" sz="2800" kern="1200" dirty="0" smtClean="0">
                <a:solidFill>
                  <a:srgbClr val="FFFFFF"/>
                </a:solidFill>
                <a:effectLst/>
                <a:latin typeface="Arial" panose="020B0604020202020204" pitchFamily="34" charset="0"/>
                <a:ea typeface="+mn-ea"/>
                <a:cs typeface="Arial" panose="020B0604020202020204" pitchFamily="34" charset="0"/>
              </a:rPr>
              <a:t>Lowest Point</a:t>
            </a:r>
            <a:endParaRPr lang="en-US" dirty="0" smtClean="0">
              <a:effectLst/>
            </a:endParaRPr>
          </a:p>
        </p:txBody>
      </p:sp>
    </p:spTree>
    <p:extLst>
      <p:ext uri="{BB962C8B-B14F-4D97-AF65-F5344CB8AC3E}">
        <p14:creationId xmlns:p14="http://schemas.microsoft.com/office/powerpoint/2010/main" val="1019497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ater Hill topographic map" descr="Up close image of the topographic map at the Crater Hill landform with green blobs signifying the steepness inbetween the contour lines that are closer together" title="Map with green circles">
            <a:extLst>
              <a:ext uri="{FF2B5EF4-FFF2-40B4-BE49-F238E27FC236}">
                <a16:creationId xmlns:a16="http://schemas.microsoft.com/office/drawing/2014/main" id="{D6325765-F81C-41E9-AA84-A60AFAE2BE75}"/>
              </a:ext>
            </a:extLst>
          </p:cNvPr>
          <p:cNvPicPr>
            <a:picLocks noChangeAspect="1"/>
          </p:cNvPicPr>
          <p:nvPr/>
        </p:nvPicPr>
        <p:blipFill>
          <a:blip r:embed="rId3"/>
          <a:stretch>
            <a:fillRect/>
          </a:stretch>
        </p:blipFill>
        <p:spPr>
          <a:xfrm>
            <a:off x="1060173" y="1"/>
            <a:ext cx="10106526" cy="6858000"/>
          </a:xfrm>
          <a:prstGeom prst="rect">
            <a:avLst/>
          </a:prstGeom>
        </p:spPr>
      </p:pic>
      <mc:AlternateContent xmlns:mc="http://schemas.openxmlformats.org/markup-compatibility/2006">
        <mc:Choice xmlns:p14="http://schemas.microsoft.com/office/powerpoint/2010/main" Requires="p14">
          <p:contentPart p14:bwMode="auto" r:id="rId4">
            <p14:nvContentPartPr>
              <p14:cNvPr id="15" name="Green circle around steep part" descr="Circle at the north end of the formation showing steepness" title="Green Circle">
                <a:extLst>
                  <a:ext uri="{FF2B5EF4-FFF2-40B4-BE49-F238E27FC236}">
                    <a16:creationId xmlns:a16="http://schemas.microsoft.com/office/drawing/2014/main" id="{9C296DB3-099C-441B-806E-6BACFC3B9113}"/>
                  </a:ext>
                </a:extLst>
              </p14:cNvPr>
              <p14:cNvContentPartPr/>
              <p14:nvPr/>
            </p14:nvContentPartPr>
            <p14:xfrm>
              <a:off x="4524021" y="836306"/>
              <a:ext cx="1254240" cy="1197000"/>
            </p14:xfrm>
          </p:contentPart>
        </mc:Choice>
        <mc:Fallback>
          <p:pic>
            <p:nvPicPr>
              <p:cNvPr id="15" name="Green circle around steep part" descr="Circle at the north end of the formation showing steepness" title="Green Circle">
                <a:extLst>
                  <a:ext uri="{FF2B5EF4-FFF2-40B4-BE49-F238E27FC236}">
                    <a16:creationId xmlns:a16="http://schemas.microsoft.com/office/drawing/2014/main" id="{9C296DB3-099C-441B-806E-6BACFC3B9113}"/>
                  </a:ext>
                </a:extLst>
              </p:cNvPr>
              <p:cNvPicPr/>
              <p:nvPr/>
            </p:nvPicPr>
            <p:blipFill>
              <a:blip r:embed="rId5"/>
              <a:stretch>
                <a:fillRect/>
              </a:stretch>
            </p:blipFill>
            <p:spPr>
              <a:xfrm>
                <a:off x="4433995" y="656306"/>
                <a:ext cx="1434292" cy="1557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6" name="Green circle around steep part" descr="Circle on the south end of the formation showing steepness" title="Green Circle">
                <a:extLst>
                  <a:ext uri="{FF2B5EF4-FFF2-40B4-BE49-F238E27FC236}">
                    <a16:creationId xmlns:a16="http://schemas.microsoft.com/office/drawing/2014/main" id="{B06B19CD-C583-4C9D-B3E7-EBA7872DBFE2}"/>
                  </a:ext>
                </a:extLst>
              </p14:cNvPr>
              <p14:cNvContentPartPr/>
              <p14:nvPr/>
            </p14:nvContentPartPr>
            <p14:xfrm>
              <a:off x="4628421" y="3030506"/>
              <a:ext cx="761400" cy="1380960"/>
            </p14:xfrm>
          </p:contentPart>
        </mc:Choice>
        <mc:Fallback>
          <p:pic>
            <p:nvPicPr>
              <p:cNvPr id="16" name="Green circle around steep part" descr="Circle on the south end of the formation showing steepness" title="Green Circle">
                <a:extLst>
                  <a:ext uri="{FF2B5EF4-FFF2-40B4-BE49-F238E27FC236}">
                    <a16:creationId xmlns:a16="http://schemas.microsoft.com/office/drawing/2014/main" id="{B06B19CD-C583-4C9D-B3E7-EBA7872DBFE2}"/>
                  </a:ext>
                </a:extLst>
              </p:cNvPr>
              <p:cNvPicPr/>
              <p:nvPr/>
            </p:nvPicPr>
            <p:blipFill>
              <a:blip r:embed="rId7"/>
              <a:stretch>
                <a:fillRect/>
              </a:stretch>
            </p:blipFill>
            <p:spPr>
              <a:xfrm>
                <a:off x="4538421" y="2850553"/>
                <a:ext cx="941400" cy="1740866"/>
              </a:xfrm>
              <a:prstGeom prst="rect">
                <a:avLst/>
              </a:prstGeom>
            </p:spPr>
          </p:pic>
        </mc:Fallback>
      </mc:AlternateContent>
      <p:sp>
        <p:nvSpPr>
          <p:cNvPr id="3" name="Steepest Point"/>
          <p:cNvSpPr>
            <a:spLocks noGrp="1"/>
          </p:cNvSpPr>
          <p:nvPr>
            <p:ph type="title" idx="4294967295"/>
          </p:nvPr>
        </p:nvSpPr>
        <p:spPr>
          <a:xfrm>
            <a:off x="281178" y="185166"/>
            <a:ext cx="3762185" cy="500634"/>
          </a:xfrm>
          <a:solidFill>
            <a:schemeClr val="tx1"/>
          </a:solidFill>
        </p:spPr>
        <p:txBody>
          <a:bodyPr/>
          <a:lstStyle/>
          <a:p>
            <a:pPr rtl="0" eaLnBrk="1" latinLnBrk="0" hangingPunct="1"/>
            <a:r>
              <a:rPr lang="en-US" sz="2800" kern="1200" dirty="0" smtClean="0">
                <a:solidFill>
                  <a:srgbClr val="FFFFFF"/>
                </a:solidFill>
                <a:effectLst/>
                <a:latin typeface="Arial" panose="020B0604020202020204" pitchFamily="34" charset="0"/>
                <a:ea typeface="+mn-ea"/>
                <a:cs typeface="Arial" panose="020B0604020202020204" pitchFamily="34" charset="0"/>
              </a:rPr>
              <a:t>Steepest Point</a:t>
            </a:r>
            <a:endParaRPr lang="en-US" dirty="0" smtClean="0">
              <a:effectLst/>
            </a:endParaRPr>
          </a:p>
        </p:txBody>
      </p:sp>
    </p:spTree>
    <p:extLst>
      <p:ext uri="{BB962C8B-B14F-4D97-AF65-F5344CB8AC3E}">
        <p14:creationId xmlns:p14="http://schemas.microsoft.com/office/powerpoint/2010/main" val="1320880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ater Hill topographic map" descr="Up close image of the topographic map at the Crater Hill landform with 3 blue circles around contour lines that are far apart signifying flatter areas">
            <a:extLst>
              <a:ext uri="{FF2B5EF4-FFF2-40B4-BE49-F238E27FC236}">
                <a16:creationId xmlns:a16="http://schemas.microsoft.com/office/drawing/2014/main" id="{D6325765-F81C-41E9-AA84-A60AFAE2BE75}"/>
              </a:ext>
            </a:extLst>
          </p:cNvPr>
          <p:cNvPicPr>
            <a:picLocks noChangeAspect="1"/>
          </p:cNvPicPr>
          <p:nvPr/>
        </p:nvPicPr>
        <p:blipFill>
          <a:blip r:embed="rId3"/>
          <a:stretch>
            <a:fillRect/>
          </a:stretch>
        </p:blipFill>
        <p:spPr>
          <a:xfrm>
            <a:off x="1060173" y="1"/>
            <a:ext cx="10106526" cy="6858000"/>
          </a:xfrm>
          <a:prstGeom prst="rect">
            <a:avLst/>
          </a:prstGeom>
        </p:spPr>
      </p:pic>
      <p:sp>
        <p:nvSpPr>
          <p:cNvPr id="10" name="USGS Map">
            <a:extLst>
              <a:ext uri="{FF2B5EF4-FFF2-40B4-BE49-F238E27FC236}">
                <a16:creationId xmlns:a16="http://schemas.microsoft.com/office/drawing/2014/main" id="{78396087-EB9B-431A-B3C4-328AA443E5C7}"/>
              </a:ext>
            </a:extLst>
          </p:cNvPr>
          <p:cNvSpPr txBox="1"/>
          <p:nvPr/>
        </p:nvSpPr>
        <p:spPr>
          <a:xfrm>
            <a:off x="10299624" y="6568186"/>
            <a:ext cx="893994" cy="261610"/>
          </a:xfrm>
          <a:prstGeom prst="rect">
            <a:avLst/>
          </a:prstGeom>
          <a:noFill/>
        </p:spPr>
        <p:txBody>
          <a:bodyPr wrap="square" rtlCol="0">
            <a:spAutoFit/>
          </a:bodyPr>
          <a:lstStyle/>
          <a:p>
            <a:r>
              <a:rPr lang="en-US" sz="1100" dirty="0"/>
              <a:t>USGS MAP</a:t>
            </a:r>
          </a:p>
        </p:txBody>
      </p:sp>
      <p:sp>
        <p:nvSpPr>
          <p:cNvPr id="12" name="Circle around flat area to the east" descr="Circle around an area with spread out contour lines signifying flatness" title="Circle "/>
          <p:cNvSpPr/>
          <p:nvPr/>
        </p:nvSpPr>
        <p:spPr>
          <a:xfrm>
            <a:off x="8820615" y="434898"/>
            <a:ext cx="2196790" cy="1984917"/>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around flat area to the south" descr="Circle around an area with spread out contour lines signifying flatness" title="Circle"/>
          <p:cNvSpPr/>
          <p:nvPr/>
        </p:nvSpPr>
        <p:spPr>
          <a:xfrm>
            <a:off x="6932342" y="4412166"/>
            <a:ext cx="2196790" cy="1984917"/>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ircle around flat area to the west" descr="Circle around an area with spread out contour lines signifying flatness" title="Circle"/>
          <p:cNvSpPr/>
          <p:nvPr/>
        </p:nvSpPr>
        <p:spPr>
          <a:xfrm>
            <a:off x="1161841" y="970410"/>
            <a:ext cx="2196790" cy="1984917"/>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attest Point"/>
          <p:cNvSpPr>
            <a:spLocks noGrp="1"/>
          </p:cNvSpPr>
          <p:nvPr>
            <p:ph type="title" idx="4294967295"/>
          </p:nvPr>
        </p:nvSpPr>
        <p:spPr>
          <a:xfrm>
            <a:off x="238315" y="155451"/>
            <a:ext cx="3304985" cy="557784"/>
          </a:xfrm>
          <a:solidFill>
            <a:schemeClr val="tx1"/>
          </a:solidFill>
        </p:spPr>
        <p:txBody>
          <a:bodyPr/>
          <a:lstStyle/>
          <a:p>
            <a:pPr rtl="0" eaLnBrk="1" latinLnBrk="0" hangingPunct="1"/>
            <a:r>
              <a:rPr lang="en-US" sz="2800" kern="1200" dirty="0" smtClean="0">
                <a:solidFill>
                  <a:srgbClr val="FFFFFF"/>
                </a:solidFill>
                <a:effectLst/>
                <a:latin typeface="Arial" panose="020B0604020202020204" pitchFamily="34" charset="0"/>
                <a:ea typeface="+mn-ea"/>
                <a:cs typeface="Arial" panose="020B0604020202020204" pitchFamily="34" charset="0"/>
              </a:rPr>
              <a:t>Flattest Point</a:t>
            </a:r>
            <a:endParaRPr lang="en-US" dirty="0" smtClean="0">
              <a:effectLst/>
            </a:endParaRPr>
          </a:p>
        </p:txBody>
      </p:sp>
    </p:spTree>
    <p:extLst>
      <p:ext uri="{BB962C8B-B14F-4D97-AF65-F5344CB8AC3E}">
        <p14:creationId xmlns:p14="http://schemas.microsoft.com/office/powerpoint/2010/main" val="2329146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Zion National Park Map" descr="A tan and green map of Zion national park with all its roads and trails." title="Zion Map">
            <a:extLst>
              <a:ext uri="{FF2B5EF4-FFF2-40B4-BE49-F238E27FC236}">
                <a16:creationId xmlns:a16="http://schemas.microsoft.com/office/drawing/2014/main" id="{8DE89894-2AC2-4CC5-8201-2A60A8BBDD0A}"/>
              </a:ext>
            </a:extLst>
          </p:cNvPr>
          <p:cNvPicPr>
            <a:picLocks noChangeAspect="1"/>
          </p:cNvPicPr>
          <p:nvPr/>
        </p:nvPicPr>
        <p:blipFill>
          <a:blip r:embed="rId3"/>
          <a:stretch>
            <a:fillRect/>
          </a:stretch>
        </p:blipFill>
        <p:spPr>
          <a:xfrm>
            <a:off x="1864422" y="0"/>
            <a:ext cx="8581910" cy="6858000"/>
          </a:xfrm>
          <a:prstGeom prst="rect">
            <a:avLst/>
          </a:prstGeom>
        </p:spPr>
      </p:pic>
      <p:sp>
        <p:nvSpPr>
          <p:cNvPr id="3" name="Zion National Park Map"/>
          <p:cNvSpPr>
            <a:spLocks noGrp="1"/>
          </p:cNvSpPr>
          <p:nvPr>
            <p:ph type="title" idx="4294967295"/>
          </p:nvPr>
        </p:nvSpPr>
        <p:spPr>
          <a:xfrm>
            <a:off x="9467484" y="5863798"/>
            <a:ext cx="840294" cy="994202"/>
          </a:xfrm>
        </p:spPr>
        <p:txBody>
          <a:bodyPr>
            <a:normAutofit/>
          </a:bodyPr>
          <a:lstStyle/>
          <a:p>
            <a:r>
              <a:rPr lang="en-US" sz="1400" dirty="0" smtClean="0"/>
              <a:t>Zion</a:t>
            </a:r>
            <a:r>
              <a:rPr lang="en-US" sz="1400" baseline="0" dirty="0" smtClean="0"/>
              <a:t> National Park Map</a:t>
            </a:r>
            <a:endParaRPr lang="en-US" sz="1400" dirty="0"/>
          </a:p>
        </p:txBody>
      </p:sp>
    </p:spTree>
    <p:extLst>
      <p:ext uri="{BB962C8B-B14F-4D97-AF65-F5344CB8AC3E}">
        <p14:creationId xmlns:p14="http://schemas.microsoft.com/office/powerpoint/2010/main" val="39302704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ater Hill topographic map" descr="Up close image of Crater Hill topographic map with an overview of the steep and flat portions using green (steep) and blue (flat) circles" title="Map">
            <a:extLst>
              <a:ext uri="{FF2B5EF4-FFF2-40B4-BE49-F238E27FC236}">
                <a16:creationId xmlns:a16="http://schemas.microsoft.com/office/drawing/2014/main" id="{D6325765-F81C-41E9-AA84-A60AFAE2BE75}"/>
              </a:ext>
            </a:extLst>
          </p:cNvPr>
          <p:cNvPicPr>
            <a:picLocks noChangeAspect="1"/>
          </p:cNvPicPr>
          <p:nvPr/>
        </p:nvPicPr>
        <p:blipFill>
          <a:blip r:embed="rId3"/>
          <a:stretch>
            <a:fillRect/>
          </a:stretch>
        </p:blipFill>
        <p:spPr>
          <a:xfrm>
            <a:off x="1060173" y="1"/>
            <a:ext cx="10106526" cy="6858000"/>
          </a:xfrm>
          <a:prstGeom prst="rect">
            <a:avLst/>
          </a:prstGeom>
        </p:spPr>
      </p:pic>
      <p:sp>
        <p:nvSpPr>
          <p:cNvPr id="10" name="USGS Map">
            <a:extLst>
              <a:ext uri="{FF2B5EF4-FFF2-40B4-BE49-F238E27FC236}">
                <a16:creationId xmlns:a16="http://schemas.microsoft.com/office/drawing/2014/main" id="{78396087-EB9B-431A-B3C4-328AA443E5C7}"/>
              </a:ext>
            </a:extLst>
          </p:cNvPr>
          <p:cNvSpPr txBox="1"/>
          <p:nvPr/>
        </p:nvSpPr>
        <p:spPr>
          <a:xfrm>
            <a:off x="10299624" y="6568186"/>
            <a:ext cx="893994" cy="261610"/>
          </a:xfrm>
          <a:prstGeom prst="rect">
            <a:avLst/>
          </a:prstGeom>
          <a:noFill/>
        </p:spPr>
        <p:txBody>
          <a:bodyPr wrap="square" rtlCol="0">
            <a:spAutoFit/>
          </a:bodyPr>
          <a:lstStyle/>
          <a:p>
            <a:r>
              <a:rPr lang="en-US" sz="1100" dirty="0"/>
              <a:t>USGS MAP</a:t>
            </a:r>
          </a:p>
        </p:txBody>
      </p:sp>
      <p:sp>
        <p:nvSpPr>
          <p:cNvPr id="14" name="Steep">
            <a:extLst>
              <a:ext uri="{FF2B5EF4-FFF2-40B4-BE49-F238E27FC236}">
                <a16:creationId xmlns:a16="http://schemas.microsoft.com/office/drawing/2014/main" id="{9FCB9DCA-3D5B-43B3-BA67-4B3DDFE401B7}"/>
              </a:ext>
            </a:extLst>
          </p:cNvPr>
          <p:cNvSpPr txBox="1"/>
          <p:nvPr/>
        </p:nvSpPr>
        <p:spPr>
          <a:xfrm>
            <a:off x="4887309" y="1043186"/>
            <a:ext cx="756745" cy="369332"/>
          </a:xfrm>
          <a:prstGeom prst="rect">
            <a:avLst/>
          </a:prstGeom>
          <a:noFill/>
        </p:spPr>
        <p:txBody>
          <a:bodyPr wrap="square" rtlCol="0">
            <a:spAutoFit/>
          </a:bodyPr>
          <a:lstStyle/>
          <a:p>
            <a:r>
              <a:rPr lang="en-US" dirty="0"/>
              <a:t>STEEP</a:t>
            </a:r>
          </a:p>
        </p:txBody>
      </p:sp>
      <p:sp>
        <p:nvSpPr>
          <p:cNvPr id="15" name="Steep">
            <a:extLst>
              <a:ext uri="{FF2B5EF4-FFF2-40B4-BE49-F238E27FC236}">
                <a16:creationId xmlns:a16="http://schemas.microsoft.com/office/drawing/2014/main" id="{8D522710-E5A3-4E84-9C2E-2BE6A97AAE7C}"/>
              </a:ext>
            </a:extLst>
          </p:cNvPr>
          <p:cNvSpPr txBox="1"/>
          <p:nvPr/>
        </p:nvSpPr>
        <p:spPr>
          <a:xfrm>
            <a:off x="4646535" y="3505944"/>
            <a:ext cx="756745" cy="369332"/>
          </a:xfrm>
          <a:prstGeom prst="rect">
            <a:avLst/>
          </a:prstGeom>
          <a:noFill/>
        </p:spPr>
        <p:txBody>
          <a:bodyPr wrap="square" rtlCol="0">
            <a:spAutoFit/>
          </a:bodyPr>
          <a:lstStyle/>
          <a:p>
            <a:r>
              <a:rPr lang="en-US" dirty="0"/>
              <a:t>STEEP</a:t>
            </a:r>
          </a:p>
        </p:txBody>
      </p:sp>
      <p:sp>
        <p:nvSpPr>
          <p:cNvPr id="16" name="Flat">
            <a:extLst>
              <a:ext uri="{FF2B5EF4-FFF2-40B4-BE49-F238E27FC236}">
                <a16:creationId xmlns:a16="http://schemas.microsoft.com/office/drawing/2014/main" id="{14DC6FCF-07CB-4300-B2AB-E604E4CE2279}"/>
              </a:ext>
            </a:extLst>
          </p:cNvPr>
          <p:cNvSpPr txBox="1"/>
          <p:nvPr/>
        </p:nvSpPr>
        <p:spPr>
          <a:xfrm>
            <a:off x="9210577" y="1339660"/>
            <a:ext cx="756745" cy="369332"/>
          </a:xfrm>
          <a:prstGeom prst="rect">
            <a:avLst/>
          </a:prstGeom>
          <a:noFill/>
        </p:spPr>
        <p:txBody>
          <a:bodyPr wrap="square" rtlCol="0">
            <a:spAutoFit/>
          </a:bodyPr>
          <a:lstStyle/>
          <a:p>
            <a:r>
              <a:rPr lang="en-US" dirty="0"/>
              <a:t>FLAT</a:t>
            </a:r>
          </a:p>
        </p:txBody>
      </p:sp>
      <p:sp>
        <p:nvSpPr>
          <p:cNvPr id="17" name="Flat">
            <a:extLst>
              <a:ext uri="{FF2B5EF4-FFF2-40B4-BE49-F238E27FC236}">
                <a16:creationId xmlns:a16="http://schemas.microsoft.com/office/drawing/2014/main" id="{854A6154-9BF5-4899-8C69-8155B6A3489D}"/>
              </a:ext>
            </a:extLst>
          </p:cNvPr>
          <p:cNvSpPr txBox="1"/>
          <p:nvPr/>
        </p:nvSpPr>
        <p:spPr>
          <a:xfrm>
            <a:off x="8868558" y="5322451"/>
            <a:ext cx="756745" cy="369332"/>
          </a:xfrm>
          <a:prstGeom prst="rect">
            <a:avLst/>
          </a:prstGeom>
          <a:noFill/>
        </p:spPr>
        <p:txBody>
          <a:bodyPr wrap="square" rtlCol="0">
            <a:spAutoFit/>
          </a:bodyPr>
          <a:lstStyle/>
          <a:p>
            <a:r>
              <a:rPr lang="en-US" dirty="0"/>
              <a:t>FLAT</a:t>
            </a:r>
          </a:p>
        </p:txBody>
      </p:sp>
      <p:sp>
        <p:nvSpPr>
          <p:cNvPr id="18" name="Flat">
            <a:extLst>
              <a:ext uri="{FF2B5EF4-FFF2-40B4-BE49-F238E27FC236}">
                <a16:creationId xmlns:a16="http://schemas.microsoft.com/office/drawing/2014/main" id="{321E9806-81DB-46CB-949B-EEBC62A8AC5F}"/>
              </a:ext>
            </a:extLst>
          </p:cNvPr>
          <p:cNvSpPr txBox="1"/>
          <p:nvPr/>
        </p:nvSpPr>
        <p:spPr>
          <a:xfrm>
            <a:off x="1688084" y="1572746"/>
            <a:ext cx="756745" cy="369332"/>
          </a:xfrm>
          <a:prstGeom prst="rect">
            <a:avLst/>
          </a:prstGeom>
          <a:noFill/>
        </p:spPr>
        <p:txBody>
          <a:bodyPr wrap="square" rtlCol="0">
            <a:spAutoFit/>
          </a:bodyPr>
          <a:lstStyle/>
          <a:p>
            <a:r>
              <a:rPr lang="en-US" dirty="0"/>
              <a:t>FLAT</a:t>
            </a:r>
          </a:p>
        </p:txBody>
      </p:sp>
      <p:sp>
        <p:nvSpPr>
          <p:cNvPr id="19" name="Blue circle around flat area" descr="Blue circle showing flat area" title="Circle"/>
          <p:cNvSpPr/>
          <p:nvPr/>
        </p:nvSpPr>
        <p:spPr>
          <a:xfrm>
            <a:off x="8672164" y="523220"/>
            <a:ext cx="2494535" cy="2194200"/>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lue circle around flat area" descr="Blue circle showing flat area" title="Circle "/>
          <p:cNvSpPr/>
          <p:nvPr/>
        </p:nvSpPr>
        <p:spPr>
          <a:xfrm>
            <a:off x="8395604" y="4513396"/>
            <a:ext cx="1702652" cy="1618110"/>
          </a:xfrm>
          <a:prstGeom prst="ellipse">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ue circle around flat area" descr="Blue circle showing flat area" title="Circle"/>
          <p:cNvSpPr/>
          <p:nvPr/>
        </p:nvSpPr>
        <p:spPr>
          <a:xfrm>
            <a:off x="900567" y="1043186"/>
            <a:ext cx="2494535" cy="2194200"/>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reen circle around steep area" descr="Green circle showing steep area" title="Circle"/>
          <p:cNvSpPr/>
          <p:nvPr/>
        </p:nvSpPr>
        <p:spPr>
          <a:xfrm>
            <a:off x="4724016" y="660312"/>
            <a:ext cx="946332" cy="1834004"/>
          </a:xfrm>
          <a:prstGeom prst="ellipse">
            <a:avLst/>
          </a:prstGeom>
          <a:solidFill>
            <a:schemeClr val="accent4">
              <a:lumMod val="40000"/>
              <a:lumOff val="6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reen circle around steep area" descr="Green circle showing steep area" title="Circle"/>
          <p:cNvSpPr/>
          <p:nvPr/>
        </p:nvSpPr>
        <p:spPr>
          <a:xfrm rot="610222">
            <a:off x="4608867" y="3024866"/>
            <a:ext cx="739285" cy="1434530"/>
          </a:xfrm>
          <a:prstGeom prst="ellipse">
            <a:avLst/>
          </a:prstGeom>
          <a:solidFill>
            <a:schemeClr val="accent5">
              <a:lumMod val="40000"/>
              <a:lumOff val="6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attest Point"/>
          <p:cNvSpPr>
            <a:spLocks noGrp="1"/>
          </p:cNvSpPr>
          <p:nvPr>
            <p:ph type="title" idx="4294967295"/>
          </p:nvPr>
        </p:nvSpPr>
        <p:spPr>
          <a:xfrm>
            <a:off x="0" y="132920"/>
            <a:ext cx="3476402" cy="629222"/>
          </a:xfrm>
          <a:solidFill>
            <a:schemeClr val="tx1"/>
          </a:solidFill>
        </p:spPr>
        <p:txBody>
          <a:bodyPr>
            <a:normAutofit fontScale="90000"/>
          </a:bodyPr>
          <a:lstStyle/>
          <a:p>
            <a:pPr rtl="0" eaLnBrk="1" latinLnBrk="0" hangingPunct="1"/>
            <a:r>
              <a:rPr lang="en-US" sz="2800" kern="1200" dirty="0" smtClean="0">
                <a:solidFill>
                  <a:srgbClr val="FFFFFF"/>
                </a:solidFill>
                <a:effectLst/>
                <a:latin typeface="Arial" panose="020B0604020202020204" pitchFamily="34" charset="0"/>
                <a:ea typeface="+mn-ea"/>
                <a:cs typeface="Arial" panose="020B0604020202020204" pitchFamily="34" charset="0"/>
              </a:rPr>
              <a:t>Flattest Point </a:t>
            </a:r>
            <a:r>
              <a:rPr lang="en-US" sz="2800" kern="1200" dirty="0" smtClean="0">
                <a:solidFill>
                  <a:schemeClr val="tx1">
                    <a:alpha val="0"/>
                  </a:schemeClr>
                </a:solidFill>
                <a:effectLst/>
                <a:latin typeface="Arial" panose="020B0604020202020204" pitchFamily="34" charset="0"/>
                <a:ea typeface="+mn-ea"/>
                <a:cs typeface="Arial" panose="020B0604020202020204" pitchFamily="34" charset="0"/>
              </a:rPr>
              <a:t>2</a:t>
            </a:r>
            <a:endParaRPr lang="en-US" dirty="0" smtClean="0">
              <a:solidFill>
                <a:schemeClr val="tx1">
                  <a:alpha val="0"/>
                </a:schemeClr>
              </a:solidFill>
              <a:effectLst/>
            </a:endParaRPr>
          </a:p>
        </p:txBody>
      </p:sp>
    </p:spTree>
    <p:extLst>
      <p:ext uri="{BB962C8B-B14F-4D97-AF65-F5344CB8AC3E}">
        <p14:creationId xmlns:p14="http://schemas.microsoft.com/office/powerpoint/2010/main" val="1678188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pographic map of creek" descr="Up close image of a topographic map showing a stream" title="Map">
            <a:extLst>
              <a:ext uri="{FF2B5EF4-FFF2-40B4-BE49-F238E27FC236}">
                <a16:creationId xmlns:a16="http://schemas.microsoft.com/office/drawing/2014/main" id="{F1415241-BD16-4EC0-BF4E-882E580493DF}"/>
              </a:ext>
            </a:extLst>
          </p:cNvPr>
          <p:cNvPicPr>
            <a:picLocks noChangeAspect="1"/>
          </p:cNvPicPr>
          <p:nvPr/>
        </p:nvPicPr>
        <p:blipFill>
          <a:blip r:embed="rId3"/>
          <a:stretch>
            <a:fillRect/>
          </a:stretch>
        </p:blipFill>
        <p:spPr>
          <a:xfrm>
            <a:off x="0" y="1292772"/>
            <a:ext cx="12192000" cy="4939862"/>
          </a:xfrm>
          <a:prstGeom prst="rect">
            <a:avLst/>
          </a:prstGeom>
        </p:spPr>
      </p:pic>
      <p:sp>
        <p:nvSpPr>
          <p:cNvPr id="5" name="USGS Map">
            <a:extLst>
              <a:ext uri="{FF2B5EF4-FFF2-40B4-BE49-F238E27FC236}">
                <a16:creationId xmlns:a16="http://schemas.microsoft.com/office/drawing/2014/main" id="{9F736015-7A08-484C-8CAE-19ACE7F0B3B5}"/>
              </a:ext>
            </a:extLst>
          </p:cNvPr>
          <p:cNvSpPr txBox="1"/>
          <p:nvPr/>
        </p:nvSpPr>
        <p:spPr>
          <a:xfrm>
            <a:off x="11410895" y="5149959"/>
            <a:ext cx="893994" cy="261610"/>
          </a:xfrm>
          <a:prstGeom prst="rect">
            <a:avLst/>
          </a:prstGeom>
          <a:noFill/>
        </p:spPr>
        <p:txBody>
          <a:bodyPr wrap="square" rtlCol="0">
            <a:spAutoFit/>
          </a:bodyPr>
          <a:lstStyle/>
          <a:p>
            <a:r>
              <a:rPr lang="en-US" sz="1100" dirty="0"/>
              <a:t>USGS MAP</a:t>
            </a:r>
          </a:p>
        </p:txBody>
      </p:sp>
      <p:sp>
        <p:nvSpPr>
          <p:cNvPr id="2" name="Arrow pointing right towards stream" descr="Arrow pointing to a stream running east to west on the southern portion on the map" title="Arrow">
            <a:extLst>
              <a:ext uri="{FF2B5EF4-FFF2-40B4-BE49-F238E27FC236}">
                <a16:creationId xmlns:a16="http://schemas.microsoft.com/office/drawing/2014/main" id="{C6150C06-35B5-4B19-A9C4-464E83B7F5F3}"/>
              </a:ext>
            </a:extLst>
          </p:cNvPr>
          <p:cNvSpPr/>
          <p:nvPr/>
        </p:nvSpPr>
        <p:spPr>
          <a:xfrm>
            <a:off x="4511261" y="4671606"/>
            <a:ext cx="893994" cy="26161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ream Flow Direction"/>
          <p:cNvSpPr>
            <a:spLocks noGrp="1"/>
          </p:cNvSpPr>
          <p:nvPr>
            <p:ph type="title" idx="4294967295"/>
          </p:nvPr>
        </p:nvSpPr>
        <p:spPr>
          <a:xfrm>
            <a:off x="242895" y="270891"/>
            <a:ext cx="5162360" cy="707556"/>
          </a:xfrm>
          <a:solidFill>
            <a:schemeClr val="tx1"/>
          </a:solidFill>
        </p:spPr>
        <p:txBody>
          <a:bodyPr/>
          <a:lstStyle/>
          <a:p>
            <a:pPr rtl="0" eaLnBrk="1" latinLnBrk="0" hangingPunct="1"/>
            <a:r>
              <a:rPr lang="en-US" sz="2800" kern="1200" dirty="0" smtClean="0">
                <a:solidFill>
                  <a:schemeClr val="bg1"/>
                </a:solidFill>
                <a:effectLst/>
                <a:latin typeface="Arial" panose="020B0604020202020204" pitchFamily="34" charset="0"/>
                <a:ea typeface="+mn-ea"/>
                <a:cs typeface="Arial" panose="020B0604020202020204" pitchFamily="34" charset="0"/>
              </a:rPr>
              <a:t>Stream Flow Direction</a:t>
            </a:r>
            <a:endParaRPr lang="en-US" dirty="0" smtClean="0">
              <a:solidFill>
                <a:schemeClr val="bg1"/>
              </a:solidFill>
              <a:effectLst/>
            </a:endParaRPr>
          </a:p>
        </p:txBody>
      </p:sp>
    </p:spTree>
    <p:extLst>
      <p:ext uri="{BB962C8B-B14F-4D97-AF65-F5344CB8AC3E}">
        <p14:creationId xmlns:p14="http://schemas.microsoft.com/office/powerpoint/2010/main" val="10874180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pographic map of creek" descr="A topographic map showing a different creek" title="Map">
            <a:extLst>
              <a:ext uri="{FF2B5EF4-FFF2-40B4-BE49-F238E27FC236}">
                <a16:creationId xmlns:a16="http://schemas.microsoft.com/office/drawing/2014/main" id="{740A17CD-F594-4F09-A8F9-5BD2C8B39DAA}"/>
              </a:ext>
            </a:extLst>
          </p:cNvPr>
          <p:cNvPicPr>
            <a:picLocks noChangeAspect="1"/>
          </p:cNvPicPr>
          <p:nvPr/>
        </p:nvPicPr>
        <p:blipFill>
          <a:blip r:embed="rId3"/>
          <a:stretch>
            <a:fillRect/>
          </a:stretch>
        </p:blipFill>
        <p:spPr>
          <a:xfrm>
            <a:off x="2388133" y="29533"/>
            <a:ext cx="7748175" cy="6798934"/>
          </a:xfrm>
          <a:prstGeom prst="rect">
            <a:avLst/>
          </a:prstGeom>
        </p:spPr>
      </p:pic>
      <p:sp>
        <p:nvSpPr>
          <p:cNvPr id="4" name="USGS Map">
            <a:extLst>
              <a:ext uri="{FF2B5EF4-FFF2-40B4-BE49-F238E27FC236}">
                <a16:creationId xmlns:a16="http://schemas.microsoft.com/office/drawing/2014/main" id="{A98D2D8A-E875-4AF7-B56D-4357F92E8C82}"/>
              </a:ext>
            </a:extLst>
          </p:cNvPr>
          <p:cNvSpPr txBox="1"/>
          <p:nvPr/>
        </p:nvSpPr>
        <p:spPr>
          <a:xfrm>
            <a:off x="9074095" y="6616836"/>
            <a:ext cx="893994" cy="261610"/>
          </a:xfrm>
          <a:prstGeom prst="rect">
            <a:avLst/>
          </a:prstGeom>
          <a:noFill/>
        </p:spPr>
        <p:txBody>
          <a:bodyPr wrap="square" rtlCol="0">
            <a:spAutoFit/>
          </a:bodyPr>
          <a:lstStyle/>
          <a:p>
            <a:r>
              <a:rPr lang="en-US" sz="1100" dirty="0"/>
              <a:t>USGS MAP</a:t>
            </a:r>
          </a:p>
        </p:txBody>
      </p:sp>
      <p:sp>
        <p:nvSpPr>
          <p:cNvPr id="6" name="Arrow pointing towards stream" descr="An arrow pointing to a creek running north to south in the middle of the map" title="Arrow">
            <a:extLst>
              <a:ext uri="{FF2B5EF4-FFF2-40B4-BE49-F238E27FC236}">
                <a16:creationId xmlns:a16="http://schemas.microsoft.com/office/drawing/2014/main" id="{6DFEE154-0B46-4463-B223-0A3ECF9B141B}"/>
              </a:ext>
            </a:extLst>
          </p:cNvPr>
          <p:cNvSpPr/>
          <p:nvPr/>
        </p:nvSpPr>
        <p:spPr>
          <a:xfrm>
            <a:off x="4004441" y="1923392"/>
            <a:ext cx="1219200" cy="283781"/>
          </a:xfrm>
          <a:prstGeom prst="rightArrow">
            <a:avLst>
              <a:gd name="adj1" fmla="val 58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ream Location"/>
          <p:cNvSpPr>
            <a:spLocks noGrp="1"/>
          </p:cNvSpPr>
          <p:nvPr>
            <p:ph type="title" idx="4294967295"/>
          </p:nvPr>
        </p:nvSpPr>
        <p:spPr>
          <a:xfrm>
            <a:off x="352615" y="375815"/>
            <a:ext cx="3790760" cy="600647"/>
          </a:xfrm>
          <a:solidFill>
            <a:schemeClr val="tx1"/>
          </a:solidFill>
        </p:spPr>
        <p:txBody>
          <a:bodyPr/>
          <a:lstStyle/>
          <a:p>
            <a:pPr rtl="0" eaLnBrk="1" latinLnBrk="0" hangingPunct="1"/>
            <a:r>
              <a:rPr lang="en-US" sz="2800" kern="1200" dirty="0" smtClean="0">
                <a:solidFill>
                  <a:srgbClr val="FFFFFF"/>
                </a:solidFill>
                <a:effectLst/>
                <a:latin typeface="Arial" panose="020B0604020202020204" pitchFamily="34" charset="0"/>
                <a:ea typeface="+mn-ea"/>
                <a:cs typeface="Arial" panose="020B0604020202020204" pitchFamily="34" charset="0"/>
              </a:rPr>
              <a:t>Stream Location</a:t>
            </a:r>
            <a:endParaRPr lang="en-US" dirty="0" smtClean="0">
              <a:effectLst/>
            </a:endParaRPr>
          </a:p>
        </p:txBody>
      </p:sp>
    </p:spTree>
    <p:extLst>
      <p:ext uri="{BB962C8B-B14F-4D97-AF65-F5344CB8AC3E}">
        <p14:creationId xmlns:p14="http://schemas.microsoft.com/office/powerpoint/2010/main" val="2512042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hoto of Zion Narrows" descr="Sunlight and shadows">
            <a:extLst>
              <a:ext uri="{FF2B5EF4-FFF2-40B4-BE49-F238E27FC236}">
                <a16:creationId xmlns:a16="http://schemas.microsoft.com/office/drawing/2014/main" id="{5EB5E31D-691B-48F6-AFAB-BA7836CAB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he narrows"/>
          <p:cNvSpPr>
            <a:spLocks noGrp="1"/>
          </p:cNvSpPr>
          <p:nvPr>
            <p:ph type="title" idx="4294967295"/>
          </p:nvPr>
        </p:nvSpPr>
        <p:spPr>
          <a:xfrm>
            <a:off x="266890" y="228028"/>
            <a:ext cx="3605022" cy="1499616"/>
          </a:xfrm>
        </p:spPr>
        <p:txBody>
          <a:bodyPr/>
          <a:lstStyle/>
          <a:p>
            <a:r>
              <a:rPr lang="en-US" dirty="0" smtClean="0">
                <a:solidFill>
                  <a:schemeClr val="bg1"/>
                </a:solidFill>
              </a:rPr>
              <a:t>The Narrows</a:t>
            </a:r>
            <a:endParaRPr lang="en-US" dirty="0">
              <a:solidFill>
                <a:schemeClr val="bg1"/>
              </a:solidFill>
            </a:endParaRPr>
          </a:p>
        </p:txBody>
      </p:sp>
    </p:spTree>
    <p:extLst>
      <p:ext uri="{BB962C8B-B14F-4D97-AF65-F5344CB8AC3E}">
        <p14:creationId xmlns:p14="http://schemas.microsoft.com/office/powerpoint/2010/main" val="32574137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anyon vista" descr="A canyon vista with trees and tan and orange rocks" title="Zion Canyon"/>
          <p:cNvPicPr>
            <a:picLocks noChangeAspect="1"/>
          </p:cNvPicPr>
          <p:nvPr/>
        </p:nvPicPr>
        <p:blipFill rotWithShape="1">
          <a:blip r:embed="rId3">
            <a:extLst>
              <a:ext uri="{28A0092B-C50C-407E-A947-70E740481C1C}">
                <a14:useLocalDpi xmlns:a14="http://schemas.microsoft.com/office/drawing/2010/main" val="0"/>
              </a:ext>
            </a:extLst>
          </a:blip>
          <a:srcRect t="22780" b="2221"/>
          <a:stretch/>
        </p:blipFill>
        <p:spPr>
          <a:xfrm>
            <a:off x="20" y="10"/>
            <a:ext cx="12191980" cy="6857990"/>
          </a:xfrm>
          <a:prstGeom prst="rect">
            <a:avLst/>
          </a:prstGeom>
        </p:spPr>
      </p:pic>
      <p:sp>
        <p:nvSpPr>
          <p:cNvPr id="2" name="Why are topographic maps important"/>
          <p:cNvSpPr>
            <a:spLocks noGrp="1"/>
          </p:cNvSpPr>
          <p:nvPr>
            <p:ph type="ctrTitle"/>
          </p:nvPr>
        </p:nvSpPr>
        <p:spPr>
          <a:xfrm>
            <a:off x="128588" y="102387"/>
            <a:ext cx="8015288" cy="654851"/>
          </a:xfrm>
          <a:solidFill>
            <a:schemeClr val="bg1"/>
          </a:solidFill>
        </p:spPr>
        <p:txBody>
          <a:bodyPr/>
          <a:lstStyle/>
          <a:p>
            <a:pPr rtl="0" eaLnBrk="1" fontAlgn="auto" latinLnBrk="0" hangingPunct="1"/>
            <a:r>
              <a:rPr lang="en-US" sz="2800" b="0" i="0" spc="0" baseline="0" dirty="0" smtClean="0">
                <a:ln>
                  <a:noFill/>
                </a:ln>
                <a:solidFill>
                  <a:srgbClr val="FFFFFF"/>
                </a:solidFill>
                <a:effectLst/>
                <a:latin typeface="Arial" panose="020B0604020202020204" pitchFamily="34" charset="0"/>
                <a:ea typeface="+mn-ea"/>
                <a:cs typeface="Arial" panose="020B0604020202020204" pitchFamily="34" charset="0"/>
              </a:rPr>
              <a:t>Why are topographic maps important?</a:t>
            </a:r>
            <a:endParaRPr lang="en-US" dirty="0" smtClean="0">
              <a:effectLst/>
            </a:endParaRPr>
          </a:p>
        </p:txBody>
      </p:sp>
    </p:spTree>
    <p:extLst>
      <p:ext uri="{BB962C8B-B14F-4D97-AF65-F5344CB8AC3E}">
        <p14:creationId xmlns:p14="http://schemas.microsoft.com/office/powerpoint/2010/main" val="42184585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Big Bend" descr="On top of a bright orange canyon with a bend that follows the river." title="Big Bend">
            <a:extLst>
              <a:ext uri="{FF2B5EF4-FFF2-40B4-BE49-F238E27FC236}">
                <a16:creationId xmlns:a16="http://schemas.microsoft.com/office/drawing/2014/main" id="{641FB921-16AD-4BD0-A533-DD1CF0F2E7B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712" r="2961"/>
          <a:stretch/>
        </p:blipFill>
        <p:spPr>
          <a:xfrm>
            <a:off x="154380" y="63372"/>
            <a:ext cx="9496087" cy="6794628"/>
          </a:xfrm>
          <a:prstGeom prst="rect">
            <a:avLst/>
          </a:prstGeom>
        </p:spPr>
      </p:pic>
      <p:sp>
        <p:nvSpPr>
          <p:cNvPr id="9" name="The surface of our planet is full of land features.">
            <a:extLst>
              <a:ext uri="{FF2B5EF4-FFF2-40B4-BE49-F238E27FC236}">
                <a16:creationId xmlns:a16="http://schemas.microsoft.com/office/drawing/2014/main" id="{61486D59-6300-4324-90DB-2BF6B670DA9B}"/>
              </a:ext>
            </a:extLst>
          </p:cNvPr>
          <p:cNvSpPr txBox="1"/>
          <p:nvPr/>
        </p:nvSpPr>
        <p:spPr>
          <a:xfrm>
            <a:off x="0" y="0"/>
            <a:ext cx="5446645" cy="954107"/>
          </a:xfrm>
          <a:prstGeom prst="rect">
            <a:avLst/>
          </a:prstGeom>
          <a:solidFill>
            <a:schemeClr val="tx1"/>
          </a:solid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The surface of our planet is full of land features.</a:t>
            </a:r>
          </a:p>
        </p:txBody>
      </p:sp>
      <p:sp>
        <p:nvSpPr>
          <p:cNvPr id="3" name="Land Features:">
            <a:extLst>
              <a:ext uri="{FF2B5EF4-FFF2-40B4-BE49-F238E27FC236}">
                <a16:creationId xmlns:a16="http://schemas.microsoft.com/office/drawing/2014/main" id="{131ADF57-7CEC-47B6-9D78-4E69ACC0FBD8}"/>
              </a:ext>
            </a:extLst>
          </p:cNvPr>
          <p:cNvSpPr txBox="1"/>
          <p:nvPr/>
        </p:nvSpPr>
        <p:spPr>
          <a:xfrm>
            <a:off x="9496087" y="210207"/>
            <a:ext cx="2695913" cy="5262979"/>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Land Features:</a:t>
            </a: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Mountains</a:t>
            </a:r>
          </a:p>
          <a:p>
            <a:r>
              <a:rPr lang="en-US" sz="2800" dirty="0">
                <a:solidFill>
                  <a:schemeClr val="bg1"/>
                </a:solidFill>
                <a:latin typeface="Arial" panose="020B0604020202020204" pitchFamily="34" charset="0"/>
                <a:cs typeface="Arial" panose="020B0604020202020204" pitchFamily="34" charset="0"/>
              </a:rPr>
              <a:t>Canyons</a:t>
            </a:r>
          </a:p>
          <a:p>
            <a:r>
              <a:rPr lang="en-US" sz="2800" dirty="0">
                <a:solidFill>
                  <a:schemeClr val="bg1"/>
                </a:solidFill>
                <a:latin typeface="Arial" panose="020B0604020202020204" pitchFamily="34" charset="0"/>
                <a:cs typeface="Arial" panose="020B0604020202020204" pitchFamily="34" charset="0"/>
              </a:rPr>
              <a:t>Arches</a:t>
            </a:r>
          </a:p>
          <a:p>
            <a:r>
              <a:rPr lang="en-US" sz="2800" dirty="0">
                <a:solidFill>
                  <a:schemeClr val="bg1"/>
                </a:solidFill>
                <a:latin typeface="Arial" panose="020B0604020202020204" pitchFamily="34" charset="0"/>
                <a:cs typeface="Arial" panose="020B0604020202020204" pitchFamily="34" charset="0"/>
              </a:rPr>
              <a:t>Craters </a:t>
            </a:r>
          </a:p>
          <a:p>
            <a:r>
              <a:rPr lang="en-US" sz="2800" dirty="0">
                <a:solidFill>
                  <a:schemeClr val="bg1"/>
                </a:solidFill>
                <a:latin typeface="Arial" panose="020B0604020202020204" pitchFamily="34" charset="0"/>
                <a:cs typeface="Arial" panose="020B0604020202020204" pitchFamily="34" charset="0"/>
              </a:rPr>
              <a:t>Hills</a:t>
            </a:r>
          </a:p>
          <a:p>
            <a:r>
              <a:rPr lang="en-US" sz="2800" dirty="0">
                <a:solidFill>
                  <a:schemeClr val="bg1"/>
                </a:solidFill>
                <a:latin typeface="Arial" panose="020B0604020202020204" pitchFamily="34" charset="0"/>
                <a:cs typeface="Arial" panose="020B0604020202020204" pitchFamily="34" charset="0"/>
              </a:rPr>
              <a:t>Rivers</a:t>
            </a:r>
          </a:p>
          <a:p>
            <a:r>
              <a:rPr lang="en-US" sz="2800" dirty="0">
                <a:solidFill>
                  <a:schemeClr val="bg1"/>
                </a:solidFill>
                <a:latin typeface="Arial" panose="020B0604020202020204" pitchFamily="34" charset="0"/>
                <a:cs typeface="Arial" panose="020B0604020202020204" pitchFamily="34" charset="0"/>
              </a:rPr>
              <a:t>Lakes</a:t>
            </a:r>
          </a:p>
          <a:p>
            <a:r>
              <a:rPr lang="en-US" sz="2800" dirty="0">
                <a:solidFill>
                  <a:schemeClr val="bg1"/>
                </a:solidFill>
                <a:latin typeface="Arial" panose="020B0604020202020204" pitchFamily="34" charset="0"/>
                <a:cs typeface="Arial" panose="020B0604020202020204" pitchFamily="34" charset="0"/>
              </a:rPr>
              <a:t>Seas</a:t>
            </a:r>
          </a:p>
          <a:p>
            <a:r>
              <a:rPr lang="en-US" sz="2800" dirty="0">
                <a:solidFill>
                  <a:schemeClr val="bg1"/>
                </a:solidFill>
                <a:latin typeface="Arial" panose="020B0604020202020204" pitchFamily="34" charset="0"/>
                <a:cs typeface="Arial" panose="020B0604020202020204" pitchFamily="34" charset="0"/>
              </a:rPr>
              <a:t>And more</a:t>
            </a:r>
          </a:p>
          <a:p>
            <a:endParaRPr lang="en-US" sz="2800" dirty="0">
              <a:solidFill>
                <a:schemeClr val="bg1"/>
              </a:solidFill>
              <a:latin typeface="Arial" panose="020B0604020202020204" pitchFamily="34" charset="0"/>
              <a:cs typeface="Arial" panose="020B0604020202020204" pitchFamily="34" charset="0"/>
            </a:endParaRPr>
          </a:p>
        </p:txBody>
      </p:sp>
      <p:sp>
        <p:nvSpPr>
          <p:cNvPr id="2" name="Big Bend Viewpoint"/>
          <p:cNvSpPr>
            <a:spLocks noGrp="1"/>
          </p:cNvSpPr>
          <p:nvPr>
            <p:ph type="title"/>
          </p:nvPr>
        </p:nvSpPr>
        <p:spPr>
          <a:xfrm>
            <a:off x="154380" y="6035990"/>
            <a:ext cx="935301" cy="732945"/>
          </a:xfrm>
        </p:spPr>
        <p:txBody>
          <a:bodyPr>
            <a:normAutofit/>
          </a:bodyPr>
          <a:lstStyle/>
          <a:p>
            <a:r>
              <a:rPr lang="en-US" sz="1400" dirty="0" smtClean="0"/>
              <a:t>Big bend view point</a:t>
            </a:r>
            <a:endParaRPr lang="en-US" sz="1400" dirty="0"/>
          </a:p>
        </p:txBody>
      </p:sp>
    </p:spTree>
    <p:extLst>
      <p:ext uri="{BB962C8B-B14F-4D97-AF65-F5344CB8AC3E}">
        <p14:creationId xmlns:p14="http://schemas.microsoft.com/office/powerpoint/2010/main" val="829966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Kolob Terrace" descr="A field of grass with trees and mountains in the background&#10;&#10;" title="Kolob Terrace">
            <a:extLst>
              <a:ext uri="{FF2B5EF4-FFF2-40B4-BE49-F238E27FC236}">
                <a16:creationId xmlns:a16="http://schemas.microsoft.com/office/drawing/2014/main" id="{A359109E-A4ED-4085-A630-E41E6FD79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0" y="2935881"/>
            <a:ext cx="7011947" cy="3920366"/>
          </a:xfrm>
          <a:prstGeom prst="rect">
            <a:avLst/>
          </a:prstGeom>
        </p:spPr>
      </p:pic>
      <p:pic>
        <p:nvPicPr>
          <p:cNvPr id="14" name="Zion Narrows" descr="a tall skinny canyon with wavy brown rocks and a river at the bottom. Hikers are walking in the river." title="The Narrows">
            <a:extLst>
              <a:ext uri="{FF2B5EF4-FFF2-40B4-BE49-F238E27FC236}">
                <a16:creationId xmlns:a16="http://schemas.microsoft.com/office/drawing/2014/main" id="{87D765E0-FF76-4311-897D-3EF320EFC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7" name="NPS PHOTO copyright">
            <a:extLst>
              <a:ext uri="{FF2B5EF4-FFF2-40B4-BE49-F238E27FC236}">
                <a16:creationId xmlns:a16="http://schemas.microsoft.com/office/drawing/2014/main" id="{0C18EE81-2DCC-4512-B11D-372761CEF97B}"/>
              </a:ext>
            </a:extLst>
          </p:cNvPr>
          <p:cNvSpPr txBox="1"/>
          <p:nvPr/>
        </p:nvSpPr>
        <p:spPr>
          <a:xfrm>
            <a:off x="11298006" y="6596390"/>
            <a:ext cx="977352" cy="261610"/>
          </a:xfrm>
          <a:prstGeom prst="rect">
            <a:avLst/>
          </a:prstGeom>
          <a:noFill/>
        </p:spPr>
        <p:txBody>
          <a:bodyPr wrap="square" rtlCol="0">
            <a:spAutoFit/>
          </a:bodyPr>
          <a:lstStyle/>
          <a:p>
            <a:r>
              <a:rPr lang="en-US" sz="1100" dirty="0">
                <a:solidFill>
                  <a:schemeClr val="bg1"/>
                </a:solidFill>
              </a:rPr>
              <a:t>NPS PHOTO</a:t>
            </a:r>
          </a:p>
        </p:txBody>
      </p:sp>
      <p:sp>
        <p:nvSpPr>
          <p:cNvPr id="9" name="Topography studies the shape of the land’s surface.">
            <a:extLst>
              <a:ext uri="{FF2B5EF4-FFF2-40B4-BE49-F238E27FC236}">
                <a16:creationId xmlns:a16="http://schemas.microsoft.com/office/drawing/2014/main" id="{61486D59-6300-4324-90DB-2BF6B670DA9B}"/>
              </a:ext>
            </a:extLst>
          </p:cNvPr>
          <p:cNvSpPr txBox="1"/>
          <p:nvPr/>
        </p:nvSpPr>
        <p:spPr>
          <a:xfrm>
            <a:off x="0" y="5903893"/>
            <a:ext cx="5446645" cy="954107"/>
          </a:xfrm>
          <a:prstGeom prst="rect">
            <a:avLst/>
          </a:prstGeom>
          <a:solidFill>
            <a:schemeClr val="tx1"/>
          </a:solid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Topography studies the shape of the land’s surface.</a:t>
            </a:r>
          </a:p>
        </p:txBody>
      </p:sp>
      <p:pic>
        <p:nvPicPr>
          <p:cNvPr id="19" name="Petrified sand dune" descr="A tall orange rock with striations " title="Petrified sand dune">
            <a:extLst>
              <a:ext uri="{FF2B5EF4-FFF2-40B4-BE49-F238E27FC236}">
                <a16:creationId xmlns:a16="http://schemas.microsoft.com/office/drawing/2014/main" id="{89D0D92B-FE56-42A9-867E-7EF97A55F6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147" y="0"/>
            <a:ext cx="5829300" cy="3888098"/>
          </a:xfrm>
          <a:prstGeom prst="rect">
            <a:avLst/>
          </a:prstGeom>
        </p:spPr>
      </p:pic>
      <p:sp>
        <p:nvSpPr>
          <p:cNvPr id="8" name="NPS PHOTO copyright">
            <a:extLst>
              <a:ext uri="{FF2B5EF4-FFF2-40B4-BE49-F238E27FC236}">
                <a16:creationId xmlns:a16="http://schemas.microsoft.com/office/drawing/2014/main" id="{EC46A4CC-0B2E-4BF6-9722-1C3F0016EDBB}"/>
              </a:ext>
            </a:extLst>
          </p:cNvPr>
          <p:cNvSpPr txBox="1"/>
          <p:nvPr/>
        </p:nvSpPr>
        <p:spPr>
          <a:xfrm>
            <a:off x="11214648" y="3626488"/>
            <a:ext cx="977352" cy="261610"/>
          </a:xfrm>
          <a:prstGeom prst="rect">
            <a:avLst/>
          </a:prstGeom>
          <a:noFill/>
        </p:spPr>
        <p:txBody>
          <a:bodyPr wrap="square" rtlCol="0">
            <a:spAutoFit/>
          </a:bodyPr>
          <a:lstStyle/>
          <a:p>
            <a:r>
              <a:rPr lang="en-US" sz="1100" dirty="0">
                <a:solidFill>
                  <a:schemeClr val="bg1"/>
                </a:solidFill>
              </a:rPr>
              <a:t>NPS PHOTO</a:t>
            </a:r>
          </a:p>
        </p:txBody>
      </p:sp>
      <p:sp>
        <p:nvSpPr>
          <p:cNvPr id="3" name="Zion’s Landforms"/>
          <p:cNvSpPr>
            <a:spLocks noGrp="1"/>
          </p:cNvSpPr>
          <p:nvPr>
            <p:ph type="title"/>
          </p:nvPr>
        </p:nvSpPr>
        <p:spPr>
          <a:xfrm>
            <a:off x="6569904" y="142504"/>
            <a:ext cx="1160931" cy="575777"/>
          </a:xfrm>
        </p:spPr>
        <p:txBody>
          <a:bodyPr>
            <a:normAutofit/>
          </a:bodyPr>
          <a:lstStyle/>
          <a:p>
            <a:r>
              <a:rPr lang="en-US" sz="1400" dirty="0" smtClean="0"/>
              <a:t>Zion’s Landforms</a:t>
            </a:r>
            <a:endParaRPr lang="en-US" sz="1400" dirty="0"/>
          </a:p>
        </p:txBody>
      </p:sp>
    </p:spTree>
    <p:extLst>
      <p:ext uri="{BB962C8B-B14F-4D97-AF65-F5344CB8AC3E}">
        <p14:creationId xmlns:p14="http://schemas.microsoft.com/office/powerpoint/2010/main" val="19535168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nyon Vista">
            <a:extLst>
              <a:ext uri="{FF2B5EF4-FFF2-40B4-BE49-F238E27FC236}">
                <a16:creationId xmlns:a16="http://schemas.microsoft.com/office/drawing/2014/main" id="{3AAF0031-6CFB-4321-9270-63CD79EC7C65}"/>
              </a:ext>
            </a:extLst>
          </p:cNvPr>
          <p:cNvSpPr>
            <a:spLocks noGrp="1"/>
          </p:cNvSpPr>
          <p:nvPr>
            <p:ph type="title"/>
          </p:nvPr>
        </p:nvSpPr>
        <p:spPr>
          <a:xfrm>
            <a:off x="885582" y="1568889"/>
            <a:ext cx="9720072" cy="1499616"/>
          </a:xfrm>
        </p:spPr>
        <p:txBody>
          <a:body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5000" kern="1200" cap="all" spc="100" baseline="0" dirty="0" smtClean="0">
                <a:solidFill>
                  <a:schemeClr val="tx1">
                    <a:lumMod val="95000"/>
                    <a:lumOff val="5000"/>
                  </a:schemeClr>
                </a:solidFill>
                <a:effectLst/>
                <a:latin typeface="+mj-lt"/>
                <a:ea typeface="+mj-ea"/>
                <a:cs typeface="+mj-cs"/>
              </a:rPr>
              <a:t>Canyon Vista</a:t>
            </a:r>
            <a:endParaRPr lang="en-US" dirty="0" smtClean="0">
              <a:effectLst/>
            </a:endParaRPr>
          </a:p>
          <a:p>
            <a:endParaRPr lang="en-US" dirty="0"/>
          </a:p>
        </p:txBody>
      </p:sp>
      <p:pic>
        <p:nvPicPr>
          <p:cNvPr id="4" name="Canyon Vista" descr="A canyon vista with trees and tan and orange rocks" title="Zion Canyon">
            <a:extLst>
              <a:ext uri="{FF2B5EF4-FFF2-40B4-BE49-F238E27FC236}">
                <a16:creationId xmlns:a16="http://schemas.microsoft.com/office/drawing/2014/main" id="{3757AADF-2618-4CAB-A3F2-6FE73D9BC97B}"/>
              </a:ext>
            </a:extLst>
          </p:cNvPr>
          <p:cNvPicPr>
            <a:picLocks noChangeAspect="1"/>
          </p:cNvPicPr>
          <p:nvPr/>
        </p:nvPicPr>
        <p:blipFill rotWithShape="1">
          <a:blip r:embed="rId3">
            <a:extLst>
              <a:ext uri="{28A0092B-C50C-407E-A947-70E740481C1C}">
                <a14:useLocalDpi xmlns:a14="http://schemas.microsoft.com/office/drawing/2010/main" val="0"/>
              </a:ext>
            </a:extLst>
          </a:blip>
          <a:srcRect t="22780" b="2221"/>
          <a:stretch/>
        </p:blipFill>
        <p:spPr>
          <a:xfrm>
            <a:off x="20" y="10"/>
            <a:ext cx="12191980" cy="6857990"/>
          </a:xfrm>
          <a:prstGeom prst="rect">
            <a:avLst/>
          </a:prstGeom>
        </p:spPr>
      </p:pic>
    </p:spTree>
    <p:extLst>
      <p:ext uri="{BB962C8B-B14F-4D97-AF65-F5344CB8AC3E}">
        <p14:creationId xmlns:p14="http://schemas.microsoft.com/office/powerpoint/2010/main" val="29984922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anyon Vista" descr="a canyon vista with trees and tan rocks. There are arrows pointing out the different elevations. Ranging from: 7,800 ft, 5,800 ft, 5250 ft, 4720 ft, 4000 ft." title="Zion canyon"/>
          <p:cNvPicPr>
            <a:picLocks noChangeAspect="1"/>
          </p:cNvPicPr>
          <p:nvPr/>
        </p:nvPicPr>
        <p:blipFill rotWithShape="1">
          <a:blip r:embed="rId3">
            <a:extLst>
              <a:ext uri="{28A0092B-C50C-407E-A947-70E740481C1C}">
                <a14:useLocalDpi xmlns:a14="http://schemas.microsoft.com/office/drawing/2010/main" val="0"/>
              </a:ext>
            </a:extLst>
          </a:blip>
          <a:srcRect t="22780" b="2221"/>
          <a:stretch/>
        </p:blipFill>
        <p:spPr>
          <a:xfrm>
            <a:off x="-26778" y="4805"/>
            <a:ext cx="12191980" cy="6857990"/>
          </a:xfrm>
          <a:prstGeom prst="rect">
            <a:avLst/>
          </a:prstGeom>
        </p:spPr>
      </p:pic>
      <p:sp>
        <p:nvSpPr>
          <p:cNvPr id="2" name="Arrow" descr="Red arrow pointing to a landform at 4,000 feet" title="Arrow">
            <a:extLst>
              <a:ext uri="{FF2B5EF4-FFF2-40B4-BE49-F238E27FC236}">
                <a16:creationId xmlns:a16="http://schemas.microsoft.com/office/drawing/2014/main" id="{D42CFC8C-65DC-4302-B121-25DC0F757CE7}"/>
              </a:ext>
            </a:extLst>
          </p:cNvPr>
          <p:cNvSpPr/>
          <p:nvPr/>
        </p:nvSpPr>
        <p:spPr>
          <a:xfrm rot="16200000">
            <a:off x="10896456" y="4256689"/>
            <a:ext cx="369332" cy="1429118"/>
          </a:xfrm>
          <a:prstGeom prst="downArrow">
            <a:avLst>
              <a:gd name="adj1" fmla="val 50000"/>
              <a:gd name="adj2" fmla="val 850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descr="Red arrow pointing to a landform at 5,800 feet" title="Arrow">
            <a:extLst>
              <a:ext uri="{FF2B5EF4-FFF2-40B4-BE49-F238E27FC236}">
                <a16:creationId xmlns:a16="http://schemas.microsoft.com/office/drawing/2014/main" id="{38111B20-A114-485E-8F92-0C706F920D65}"/>
              </a:ext>
            </a:extLst>
          </p:cNvPr>
          <p:cNvSpPr/>
          <p:nvPr/>
        </p:nvSpPr>
        <p:spPr>
          <a:xfrm rot="5400000">
            <a:off x="8022270" y="1821593"/>
            <a:ext cx="368772" cy="1550505"/>
          </a:xfrm>
          <a:prstGeom prst="downArrow">
            <a:avLst>
              <a:gd name="adj1" fmla="val 50000"/>
              <a:gd name="adj2" fmla="val 850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escr="Red arrow pointing to a landform at 5,250 feet" title="Arrow">
            <a:extLst>
              <a:ext uri="{FF2B5EF4-FFF2-40B4-BE49-F238E27FC236}">
                <a16:creationId xmlns:a16="http://schemas.microsoft.com/office/drawing/2014/main" id="{F6845EE6-01E1-4689-8A97-CC313C45A9D6}"/>
              </a:ext>
            </a:extLst>
          </p:cNvPr>
          <p:cNvSpPr/>
          <p:nvPr/>
        </p:nvSpPr>
        <p:spPr>
          <a:xfrm rot="16200000">
            <a:off x="1243487" y="2763156"/>
            <a:ext cx="368772" cy="1550505"/>
          </a:xfrm>
          <a:prstGeom prst="downArrow">
            <a:avLst>
              <a:gd name="adj1" fmla="val 50000"/>
              <a:gd name="adj2" fmla="val 850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escr="Red arrow pointing to a landform at 4,720 feet" title="Arrow">
            <a:extLst>
              <a:ext uri="{FF2B5EF4-FFF2-40B4-BE49-F238E27FC236}">
                <a16:creationId xmlns:a16="http://schemas.microsoft.com/office/drawing/2014/main" id="{6BA8FD6E-B9BF-4783-B519-64395177BD5C}"/>
              </a:ext>
            </a:extLst>
          </p:cNvPr>
          <p:cNvSpPr/>
          <p:nvPr/>
        </p:nvSpPr>
        <p:spPr>
          <a:xfrm rot="5400000">
            <a:off x="10757909" y="2832424"/>
            <a:ext cx="368772" cy="1550505"/>
          </a:xfrm>
          <a:prstGeom prst="downArrow">
            <a:avLst>
              <a:gd name="adj1" fmla="val 50000"/>
              <a:gd name="adj2" fmla="val 850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escr="Red arrow pointing to a landform at 7,800 feet" title="Arrow">
            <a:extLst>
              <a:ext uri="{FF2B5EF4-FFF2-40B4-BE49-F238E27FC236}">
                <a16:creationId xmlns:a16="http://schemas.microsoft.com/office/drawing/2014/main" id="{1B8505A6-FAEB-4B97-A3A5-47FCEB64562F}"/>
              </a:ext>
            </a:extLst>
          </p:cNvPr>
          <p:cNvSpPr/>
          <p:nvPr/>
        </p:nvSpPr>
        <p:spPr>
          <a:xfrm rot="5400000">
            <a:off x="4403277" y="-325434"/>
            <a:ext cx="368772" cy="1550505"/>
          </a:xfrm>
          <a:prstGeom prst="downArrow">
            <a:avLst>
              <a:gd name="adj1" fmla="val 50000"/>
              <a:gd name="adj2" fmla="val 850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5250ft">
            <a:extLst>
              <a:ext uri="{FF2B5EF4-FFF2-40B4-BE49-F238E27FC236}">
                <a16:creationId xmlns:a16="http://schemas.microsoft.com/office/drawing/2014/main" id="{41DB735F-E812-4F8F-8C9B-AEFAB0A96E77}"/>
              </a:ext>
            </a:extLst>
          </p:cNvPr>
          <p:cNvSpPr txBox="1"/>
          <p:nvPr/>
        </p:nvSpPr>
        <p:spPr>
          <a:xfrm>
            <a:off x="729638" y="3341066"/>
            <a:ext cx="1151466" cy="369332"/>
          </a:xfrm>
          <a:prstGeom prst="rect">
            <a:avLst/>
          </a:prstGeom>
          <a:noFill/>
        </p:spPr>
        <p:txBody>
          <a:bodyPr wrap="square" rtlCol="0">
            <a:spAutoFit/>
          </a:bodyPr>
          <a:lstStyle/>
          <a:p>
            <a:r>
              <a:rPr lang="en-US" dirty="0"/>
              <a:t>5250 ft</a:t>
            </a:r>
          </a:p>
        </p:txBody>
      </p:sp>
      <p:sp>
        <p:nvSpPr>
          <p:cNvPr id="11" name="7,800ft" descr="Red arrow pointing to a landform at 7,800 feet" title="Arrow">
            <a:extLst>
              <a:ext uri="{FF2B5EF4-FFF2-40B4-BE49-F238E27FC236}">
                <a16:creationId xmlns:a16="http://schemas.microsoft.com/office/drawing/2014/main" id="{AAFAF39A-C615-4A72-8F4B-08008C1ABA7C}"/>
              </a:ext>
            </a:extLst>
          </p:cNvPr>
          <p:cNvSpPr txBox="1"/>
          <p:nvPr/>
        </p:nvSpPr>
        <p:spPr>
          <a:xfrm>
            <a:off x="3995850" y="270363"/>
            <a:ext cx="1151466" cy="369332"/>
          </a:xfrm>
          <a:prstGeom prst="rect">
            <a:avLst/>
          </a:prstGeom>
          <a:noFill/>
        </p:spPr>
        <p:txBody>
          <a:bodyPr wrap="square" rtlCol="0">
            <a:spAutoFit/>
          </a:bodyPr>
          <a:lstStyle/>
          <a:p>
            <a:r>
              <a:rPr lang="en-US" dirty="0"/>
              <a:t>7,800 ft</a:t>
            </a:r>
          </a:p>
        </p:txBody>
      </p:sp>
      <p:sp>
        <p:nvSpPr>
          <p:cNvPr id="12" name="4,720ft">
            <a:extLst>
              <a:ext uri="{FF2B5EF4-FFF2-40B4-BE49-F238E27FC236}">
                <a16:creationId xmlns:a16="http://schemas.microsoft.com/office/drawing/2014/main" id="{C3289FCD-86DB-4076-A705-3BE8C6BAD379}"/>
              </a:ext>
            </a:extLst>
          </p:cNvPr>
          <p:cNvSpPr txBox="1"/>
          <p:nvPr/>
        </p:nvSpPr>
        <p:spPr>
          <a:xfrm>
            <a:off x="10486989" y="3434710"/>
            <a:ext cx="1151466" cy="369332"/>
          </a:xfrm>
          <a:prstGeom prst="rect">
            <a:avLst/>
          </a:prstGeom>
          <a:noFill/>
        </p:spPr>
        <p:txBody>
          <a:bodyPr wrap="square" rtlCol="0">
            <a:spAutoFit/>
          </a:bodyPr>
          <a:lstStyle/>
          <a:p>
            <a:r>
              <a:rPr lang="en-US" dirty="0"/>
              <a:t>4,720 ft</a:t>
            </a:r>
          </a:p>
        </p:txBody>
      </p:sp>
      <p:sp>
        <p:nvSpPr>
          <p:cNvPr id="13" name="4,00ft" descr="Red arrow pointing to a landform at 4,000 feet" title="Arrow">
            <a:extLst>
              <a:ext uri="{FF2B5EF4-FFF2-40B4-BE49-F238E27FC236}">
                <a16:creationId xmlns:a16="http://schemas.microsoft.com/office/drawing/2014/main" id="{31D712D4-5F4D-48F9-AE12-6624A66CB916}"/>
              </a:ext>
            </a:extLst>
          </p:cNvPr>
          <p:cNvSpPr txBox="1"/>
          <p:nvPr/>
        </p:nvSpPr>
        <p:spPr>
          <a:xfrm>
            <a:off x="10505391" y="4786582"/>
            <a:ext cx="1151463" cy="369332"/>
          </a:xfrm>
          <a:prstGeom prst="rect">
            <a:avLst/>
          </a:prstGeom>
          <a:noFill/>
        </p:spPr>
        <p:txBody>
          <a:bodyPr wrap="square" rtlCol="0">
            <a:spAutoFit/>
          </a:bodyPr>
          <a:lstStyle/>
          <a:p>
            <a:r>
              <a:rPr lang="en-US" dirty="0"/>
              <a:t>4,000 ft</a:t>
            </a:r>
          </a:p>
        </p:txBody>
      </p:sp>
      <p:sp>
        <p:nvSpPr>
          <p:cNvPr id="14" name="Elevation- the height of the land" descr="Red arrow pointing to a landform at 5,800 feet" title="Arrow">
            <a:extLst>
              <a:ext uri="{FF2B5EF4-FFF2-40B4-BE49-F238E27FC236}">
                <a16:creationId xmlns:a16="http://schemas.microsoft.com/office/drawing/2014/main" id="{1934B1B4-0D8F-4495-838D-DDF67D38C6A8}"/>
              </a:ext>
            </a:extLst>
          </p:cNvPr>
          <p:cNvSpPr txBox="1"/>
          <p:nvPr/>
        </p:nvSpPr>
        <p:spPr>
          <a:xfrm>
            <a:off x="7625325" y="2412459"/>
            <a:ext cx="1392443" cy="369332"/>
          </a:xfrm>
          <a:prstGeom prst="rect">
            <a:avLst/>
          </a:prstGeom>
          <a:noFill/>
        </p:spPr>
        <p:txBody>
          <a:bodyPr wrap="square" rtlCol="0">
            <a:spAutoFit/>
          </a:bodyPr>
          <a:lstStyle/>
          <a:p>
            <a:r>
              <a:rPr lang="en-US" dirty="0"/>
              <a:t>5,800 ft</a:t>
            </a:r>
          </a:p>
        </p:txBody>
      </p:sp>
      <p:sp>
        <p:nvSpPr>
          <p:cNvPr id="8" name="Elevation- the height of the land"/>
          <p:cNvSpPr>
            <a:spLocks noGrp="1"/>
          </p:cNvSpPr>
          <p:nvPr>
            <p:ph type="ctrTitle"/>
          </p:nvPr>
        </p:nvSpPr>
        <p:spPr>
          <a:xfrm>
            <a:off x="109650" y="5506679"/>
            <a:ext cx="7772400" cy="1247540"/>
          </a:xfrm>
          <a:solidFill>
            <a:schemeClr val="bg1"/>
          </a:solidFill>
        </p:spPr>
        <p:txBody>
          <a:bodyPr/>
          <a:lstStyle/>
          <a:p>
            <a:pPr rtl="0" eaLnBrk="1" latinLnBrk="0" hangingPunct="1"/>
            <a:r>
              <a:rPr lang="en-US" sz="2800" kern="1200" dirty="0" smtClean="0">
                <a:solidFill>
                  <a:srgbClr val="FFFFFF"/>
                </a:solidFill>
                <a:effectLst/>
                <a:latin typeface="Arial" panose="020B0604020202020204" pitchFamily="34" charset="0"/>
                <a:ea typeface="+mn-ea"/>
                <a:cs typeface="Arial" panose="020B0604020202020204" pitchFamily="34" charset="0"/>
              </a:rPr>
              <a:t>Elevation- the height of the land</a:t>
            </a:r>
            <a:endParaRPr lang="en-US" dirty="0" smtClean="0">
              <a:effectLst/>
            </a:endParaRPr>
          </a:p>
          <a:p>
            <a:endParaRPr lang="en-US" dirty="0"/>
          </a:p>
        </p:txBody>
      </p:sp>
    </p:spTree>
    <p:extLst>
      <p:ext uri="{BB962C8B-B14F-4D97-AF65-F5344CB8AC3E}">
        <p14:creationId xmlns:p14="http://schemas.microsoft.com/office/powerpoint/2010/main" val="22583191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ea level diagram" descr="A mountain to the left demonstrating above sea level, then the sea to the right demonstrating at and below sea level." title="A drawn explaination of elevation">
            <a:extLst>
              <a:ext uri="{FF2B5EF4-FFF2-40B4-BE49-F238E27FC236}">
                <a16:creationId xmlns:a16="http://schemas.microsoft.com/office/drawing/2014/main" id="{4BE29D34-6189-4FBD-91ED-925782AD4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97" y="969579"/>
            <a:ext cx="7370405" cy="4918841"/>
          </a:xfrm>
          <a:prstGeom prst="rect">
            <a:avLst/>
          </a:prstGeom>
        </p:spPr>
      </p:pic>
      <p:pic>
        <p:nvPicPr>
          <p:cNvPr id="12" name="Rock Layers diagram" descr="A cross section diagram showing the rock layers found in Zion. Each Layer is a different shade of brown or grey and contains different features such as dinosaur tracks and prehistoric fish at the bottom, and ancient sea shells at the very top." title="Rock Layers">
            <a:extLst>
              <a:ext uri="{FF2B5EF4-FFF2-40B4-BE49-F238E27FC236}">
                <a16:creationId xmlns:a16="http://schemas.microsoft.com/office/drawing/2014/main" id="{AC1D8287-2050-4CEB-8232-B22D9BD1C096}"/>
              </a:ext>
            </a:extLst>
          </p:cNvPr>
          <p:cNvPicPr>
            <a:picLocks noChangeAspect="1"/>
          </p:cNvPicPr>
          <p:nvPr/>
        </p:nvPicPr>
        <p:blipFill>
          <a:blip r:embed="rId4"/>
          <a:stretch>
            <a:fillRect/>
          </a:stretch>
        </p:blipFill>
        <p:spPr>
          <a:xfrm>
            <a:off x="6915808" y="163783"/>
            <a:ext cx="4950371" cy="6221913"/>
          </a:xfrm>
          <a:prstGeom prst="rect">
            <a:avLst/>
          </a:prstGeom>
        </p:spPr>
      </p:pic>
      <p:sp>
        <p:nvSpPr>
          <p:cNvPr id="2" name="Elevation = height above or below sea level"/>
          <p:cNvSpPr>
            <a:spLocks noGrp="1"/>
          </p:cNvSpPr>
          <p:nvPr>
            <p:ph type="title"/>
          </p:nvPr>
        </p:nvSpPr>
        <p:spPr>
          <a:xfrm>
            <a:off x="119213" y="505457"/>
            <a:ext cx="9606677" cy="497276"/>
          </a:xfrm>
        </p:spPr>
        <p:txBody>
          <a:bodyPr>
            <a:normAutofit fontScale="90000"/>
          </a:bodyPr>
          <a:lstStyle/>
          <a:p>
            <a:pPr rtl="0" eaLnBrk="1" latinLnBrk="0" hangingPunct="1"/>
            <a:r>
              <a:rPr lang="en-US" sz="2800" kern="1200" dirty="0" smtClean="0">
                <a:solidFill>
                  <a:srgbClr val="FFFFFF"/>
                </a:solidFill>
                <a:effectLst/>
                <a:latin typeface="Arial" panose="020B0604020202020204" pitchFamily="34" charset="0"/>
                <a:ea typeface="+mn-ea"/>
                <a:cs typeface="Arial" panose="020B0604020202020204" pitchFamily="34" charset="0"/>
              </a:rPr>
              <a:t>Elevation = height above or below sea level</a:t>
            </a:r>
            <a:endParaRPr lang="en-US" dirty="0" smtClean="0">
              <a:effectLst/>
            </a:endParaRPr>
          </a:p>
          <a:p>
            <a:endParaRPr lang="en-US" dirty="0"/>
          </a:p>
        </p:txBody>
      </p:sp>
    </p:spTree>
    <p:extLst>
      <p:ext uri="{BB962C8B-B14F-4D97-AF65-F5344CB8AC3E}">
        <p14:creationId xmlns:p14="http://schemas.microsoft.com/office/powerpoint/2010/main" val="16662794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Topographic Map" descr="A map showing contour lines in various patterns to demonstrate elevation and landform shapes." title="Topographic Map">
            <a:extLst>
              <a:ext uri="{FF2B5EF4-FFF2-40B4-BE49-F238E27FC236}">
                <a16:creationId xmlns:a16="http://schemas.microsoft.com/office/drawing/2014/main" id="{B9E240EF-3E79-4749-9549-F45E0C65A74E}"/>
              </a:ext>
            </a:extLst>
          </p:cNvPr>
          <p:cNvPicPr>
            <a:picLocks noChangeAspect="1"/>
          </p:cNvPicPr>
          <p:nvPr/>
        </p:nvPicPr>
        <p:blipFill rotWithShape="1">
          <a:blip r:embed="rId3"/>
          <a:srcRect t="1556" b="1556"/>
          <a:stretch/>
        </p:blipFill>
        <p:spPr>
          <a:xfrm>
            <a:off x="136660" y="1085197"/>
            <a:ext cx="6337188" cy="4532582"/>
          </a:xfrm>
          <a:prstGeom prst="rect">
            <a:avLst/>
          </a:prstGeom>
        </p:spPr>
      </p:pic>
      <p:pic>
        <p:nvPicPr>
          <p:cNvPr id="11" name="Canyon Vista" descr="A canyon vista with trees and tan and orange rocks." title="Zion Canyon">
            <a:extLst>
              <a:ext uri="{FF2B5EF4-FFF2-40B4-BE49-F238E27FC236}">
                <a16:creationId xmlns:a16="http://schemas.microsoft.com/office/drawing/2014/main" id="{2981DDEF-6597-42D5-B791-67CDAC03EFC3}"/>
              </a:ext>
            </a:extLst>
          </p:cNvPr>
          <p:cNvPicPr>
            <a:picLocks noChangeAspect="1"/>
          </p:cNvPicPr>
          <p:nvPr/>
        </p:nvPicPr>
        <p:blipFill rotWithShape="1">
          <a:blip r:embed="rId4">
            <a:extLst>
              <a:ext uri="{28A0092B-C50C-407E-A947-70E740481C1C}">
                <a14:useLocalDpi xmlns:a14="http://schemas.microsoft.com/office/drawing/2010/main" val="0"/>
              </a:ext>
            </a:extLst>
          </a:blip>
          <a:srcRect t="6973"/>
          <a:stretch/>
        </p:blipFill>
        <p:spPr>
          <a:xfrm>
            <a:off x="5230003" y="1531887"/>
            <a:ext cx="6825337" cy="4762077"/>
          </a:xfrm>
          <a:prstGeom prst="rect">
            <a:avLst/>
          </a:prstGeom>
        </p:spPr>
      </p:pic>
      <p:sp>
        <p:nvSpPr>
          <p:cNvPr id="2" name="Topographic maps show elevation change on a flat piece of paper or screen."/>
          <p:cNvSpPr>
            <a:spLocks noGrp="1"/>
          </p:cNvSpPr>
          <p:nvPr>
            <p:ph type="title"/>
          </p:nvPr>
        </p:nvSpPr>
        <p:spPr>
          <a:xfrm>
            <a:off x="136660" y="112044"/>
            <a:ext cx="9720072" cy="1499616"/>
          </a:xfrm>
        </p:spPr>
        <p:txBody>
          <a:bodyPr/>
          <a:lstStyle/>
          <a:p>
            <a:pPr rtl="0" eaLnBrk="1" latinLnBrk="0" hangingPunct="1"/>
            <a:r>
              <a:rPr lang="en-US" sz="2800" kern="1200" dirty="0" smtClean="0">
                <a:solidFill>
                  <a:srgbClr val="FFFFFF"/>
                </a:solidFill>
                <a:effectLst/>
                <a:latin typeface="Arial" panose="020B0604020202020204" pitchFamily="34" charset="0"/>
                <a:ea typeface="+mn-ea"/>
                <a:cs typeface="Arial" panose="020B0604020202020204" pitchFamily="34" charset="0"/>
              </a:rPr>
              <a:t>Topographic maps show elevation change on a flat piece of paper or screen.</a:t>
            </a:r>
            <a:endParaRPr lang="en-US" dirty="0" smtClean="0">
              <a:effectLst/>
            </a:endParaRPr>
          </a:p>
          <a:p>
            <a:endParaRPr lang="en-US" dirty="0"/>
          </a:p>
        </p:txBody>
      </p:sp>
    </p:spTree>
    <p:extLst>
      <p:ext uri="{BB962C8B-B14F-4D97-AF65-F5344CB8AC3E}">
        <p14:creationId xmlns:p14="http://schemas.microsoft.com/office/powerpoint/2010/main" val="1537246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Topographic map" descr="A map showing contour lines in various patterns to demonstrate elevation and landform shapes." title="Topographic Map">
            <a:extLst>
              <a:ext uri="{FF2B5EF4-FFF2-40B4-BE49-F238E27FC236}">
                <a16:creationId xmlns:a16="http://schemas.microsoft.com/office/drawing/2014/main" id="{C3B2C655-F724-4DE2-B13B-D33B977D2925}"/>
              </a:ext>
            </a:extLst>
          </p:cNvPr>
          <p:cNvPicPr>
            <a:picLocks noChangeAspect="1"/>
          </p:cNvPicPr>
          <p:nvPr/>
        </p:nvPicPr>
        <p:blipFill rotWithShape="1">
          <a:blip r:embed="rId3"/>
          <a:srcRect t="6887" b="14988"/>
          <a:stretch/>
        </p:blipFill>
        <p:spPr>
          <a:xfrm>
            <a:off x="754241" y="944917"/>
            <a:ext cx="10279097" cy="5781993"/>
          </a:xfrm>
          <a:prstGeom prst="rect">
            <a:avLst/>
          </a:prstGeom>
        </p:spPr>
      </p:pic>
      <p:sp>
        <p:nvSpPr>
          <p:cNvPr id="2" name="A contour line is a line on a map joining points of equal elevation."/>
          <p:cNvSpPr>
            <a:spLocks noGrp="1"/>
          </p:cNvSpPr>
          <p:nvPr>
            <p:ph type="title"/>
          </p:nvPr>
        </p:nvSpPr>
        <p:spPr>
          <a:xfrm>
            <a:off x="370985" y="195109"/>
            <a:ext cx="9720072" cy="1499616"/>
          </a:xfrm>
        </p:spPr>
        <p:txBody>
          <a:bodyPr/>
          <a:lstStyle/>
          <a:p>
            <a:pPr rtl="0" eaLnBrk="1" latinLnBrk="0" hangingPunct="1"/>
            <a:r>
              <a:rPr lang="en-US" sz="2800" kern="1200" dirty="0" smtClean="0">
                <a:solidFill>
                  <a:srgbClr val="FFFFFF"/>
                </a:solidFill>
                <a:effectLst/>
                <a:latin typeface="Arial" panose="020B0604020202020204" pitchFamily="34" charset="0"/>
                <a:ea typeface="+mn-ea"/>
                <a:cs typeface="Arial" panose="020B0604020202020204" pitchFamily="34" charset="0"/>
              </a:rPr>
              <a:t>A contour line is a line on a map joining points of equal elevation.</a:t>
            </a:r>
            <a:endParaRPr lang="en-US" dirty="0" smtClean="0">
              <a:effectLst/>
            </a:endParaRPr>
          </a:p>
          <a:p>
            <a:endParaRPr lang="en-US" dirty="0"/>
          </a:p>
        </p:txBody>
      </p:sp>
    </p:spTree>
    <p:extLst>
      <p:ext uri="{BB962C8B-B14F-4D97-AF65-F5344CB8AC3E}">
        <p14:creationId xmlns:p14="http://schemas.microsoft.com/office/powerpoint/2010/main" val="588670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1815</TotalTime>
  <Words>2689</Words>
  <Application>Microsoft Office PowerPoint</Application>
  <PresentationFormat>Widescreen</PresentationFormat>
  <Paragraphs>190</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Tw Cen MT</vt:lpstr>
      <vt:lpstr>Tw Cen MT Condensed</vt:lpstr>
      <vt:lpstr>Wingdings 3</vt:lpstr>
      <vt:lpstr>Integral</vt:lpstr>
      <vt:lpstr>Title Slide</vt:lpstr>
      <vt:lpstr>Zion National Park Map</vt:lpstr>
      <vt:lpstr>Big bend view point</vt:lpstr>
      <vt:lpstr>Zion’s Landforms</vt:lpstr>
      <vt:lpstr>Canyon Vista </vt:lpstr>
      <vt:lpstr>Elevation- the height of the land </vt:lpstr>
      <vt:lpstr>Elevation = height above or below sea level </vt:lpstr>
      <vt:lpstr>Topographic maps show elevation change on a flat piece of paper or screen. </vt:lpstr>
      <vt:lpstr>A contour line is a line on a map joining points of equal elevation. </vt:lpstr>
      <vt:lpstr>Zion National Park map 2</vt:lpstr>
      <vt:lpstr>Crater Hill</vt:lpstr>
      <vt:lpstr>Crater hill map</vt:lpstr>
      <vt:lpstr>Index Contour Line</vt:lpstr>
      <vt:lpstr>Contour Interval</vt:lpstr>
      <vt:lpstr>Contour interval 2</vt:lpstr>
      <vt:lpstr>Highest Point</vt:lpstr>
      <vt:lpstr>Lowest Point</vt:lpstr>
      <vt:lpstr>Steepest Point</vt:lpstr>
      <vt:lpstr>Flattest Point</vt:lpstr>
      <vt:lpstr>Flattest Point 2</vt:lpstr>
      <vt:lpstr>Stream Flow Direction</vt:lpstr>
      <vt:lpstr>Stream Location</vt:lpstr>
      <vt:lpstr>The Narrows</vt:lpstr>
      <vt:lpstr>Why are topographic maps important?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Duncan</dc:creator>
  <cp:lastModifiedBy>Thomaston, Shelby L</cp:lastModifiedBy>
  <cp:revision>47</cp:revision>
  <dcterms:created xsi:type="dcterms:W3CDTF">2020-05-20T13:09:25Z</dcterms:created>
  <dcterms:modified xsi:type="dcterms:W3CDTF">2022-04-15T19:16:50Z</dcterms:modified>
</cp:coreProperties>
</file>